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10287000" cx="18288000"/>
  <p:notesSz cx="6858000" cy="9144000"/>
  <p:embeddedFontLst>
    <p:embeddedFont>
      <p:font typeface="Roboto"/>
      <p:regular r:id="rId29"/>
      <p:bold r:id="rId30"/>
      <p:italic r:id="rId31"/>
      <p:boldItalic r:id="rId32"/>
    </p:embeddedFont>
    <p:embeddedFont>
      <p:font typeface="Arial Narrow"/>
      <p:regular r:id="rId33"/>
      <p:bold r:id="rId34"/>
      <p:italic r:id="rId35"/>
      <p:boldItalic r:id="rId36"/>
    </p:embeddedFont>
    <p:embeddedFont>
      <p:font typeface="Open Sans SemiBold"/>
      <p:regular r:id="rId37"/>
      <p:bold r:id="rId38"/>
      <p:italic r:id="rId39"/>
      <p:boldItalic r:id="rId40"/>
    </p:embeddedFont>
    <p:embeddedFont>
      <p:font typeface="Helvetica Neue"/>
      <p:regular r:id="rId41"/>
      <p:bold r:id="rId42"/>
      <p:italic r:id="rId43"/>
      <p:boldItalic r:id="rId44"/>
    </p:embeddedFont>
    <p:embeddedFont>
      <p:font typeface="Open Sans ExtraBold"/>
      <p:bold r:id="rId45"/>
      <p:boldItalic r:id="rId46"/>
    </p:embeddedFont>
    <p:embeddedFont>
      <p:font typeface="Open Sans Medium"/>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747775"/>
          </p15:clr>
        </p15:guide>
        <p15:guide id="2" pos="57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280427-2908-4809-935B-D53B50DBC5BA}">
  <a:tblStyle styleId="{61280427-2908-4809-935B-D53B50DBC5B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boldItalic.fntdata"/><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OpenSansExtraBold-boldItalic.fntdata"/><Relationship Id="rId45" Type="http://schemas.openxmlformats.org/officeDocument/2006/relationships/font" Target="fonts/OpenSansExtra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OpenSansMedium-bold.fntdata"/><Relationship Id="rId47" Type="http://schemas.openxmlformats.org/officeDocument/2006/relationships/font" Target="fonts/OpenSansMedium-regular.fntdata"/><Relationship Id="rId49" Type="http://schemas.openxmlformats.org/officeDocument/2006/relationships/font" Target="fonts/OpenSansMedium-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italic.fntdata"/><Relationship Id="rId30" Type="http://schemas.openxmlformats.org/officeDocument/2006/relationships/font" Target="fonts/Roboto-bold.fntdata"/><Relationship Id="rId33" Type="http://schemas.openxmlformats.org/officeDocument/2006/relationships/font" Target="fonts/ArialNarrow-regular.fntdata"/><Relationship Id="rId32" Type="http://schemas.openxmlformats.org/officeDocument/2006/relationships/font" Target="fonts/Roboto-boldItalic.fntdata"/><Relationship Id="rId35" Type="http://schemas.openxmlformats.org/officeDocument/2006/relationships/font" Target="fonts/ArialNarrow-italic.fntdata"/><Relationship Id="rId34" Type="http://schemas.openxmlformats.org/officeDocument/2006/relationships/font" Target="fonts/ArialNarrow-bold.fntdata"/><Relationship Id="rId37" Type="http://schemas.openxmlformats.org/officeDocument/2006/relationships/font" Target="fonts/OpenSansSemiBold-regular.fntdata"/><Relationship Id="rId36" Type="http://schemas.openxmlformats.org/officeDocument/2006/relationships/font" Target="fonts/ArialNarrow-boldItalic.fntdata"/><Relationship Id="rId39" Type="http://schemas.openxmlformats.org/officeDocument/2006/relationships/font" Target="fonts/OpenSansSemiBold-italic.fntdata"/><Relationship Id="rId38" Type="http://schemas.openxmlformats.org/officeDocument/2006/relationships/font" Target="fonts/OpenSansSemiBold-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Roboto-regular.fntdata"/><Relationship Id="rId51" Type="http://schemas.openxmlformats.org/officeDocument/2006/relationships/font" Target="fonts/OpenSans-regular.fntdata"/><Relationship Id="rId50" Type="http://schemas.openxmlformats.org/officeDocument/2006/relationships/font" Target="fonts/OpenSansMedium-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OpenSans-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5f9f06e4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5f9f06e4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d76e1625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6d76e1625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20000"/>
              </a:lnSpc>
              <a:spcBef>
                <a:spcPts val="0"/>
              </a:spcBef>
              <a:spcAft>
                <a:spcPts val="0"/>
              </a:spcAft>
              <a:buClr>
                <a:schemeClr val="dk1"/>
              </a:buClr>
              <a:buSzPts val="1100"/>
              <a:buFont typeface="Arial"/>
              <a:buNone/>
            </a:pPr>
            <a:r>
              <a:rPr lang="en-GB" sz="1050">
                <a:solidFill>
                  <a:srgbClr val="444746"/>
                </a:solidFill>
                <a:latin typeface="Roboto"/>
                <a:ea typeface="Roboto"/>
                <a:cs typeface="Roboto"/>
                <a:sym typeface="Roboto"/>
              </a:rPr>
              <a:t>This emerging ecosystem reflects a growing convergence between data infrastructure (Perseus, Climate Commons), policy standards (SME Reporting Standard, CSRD), financial use cases (FourTwoThree, Climate Arc), and global disclosure mechanisms (NZDPU, OpenEarth). IB1’s coordination and trust framework role is increasingly central, with discussions spanning upstream data sourcing, calculation methods, and downstream data aggregation and usage</a:t>
            </a:r>
            <a:endParaRPr b="1" sz="2000">
              <a:solidFill>
                <a:srgbClr val="ECF0F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5e0cee9650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5e0cee9650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5e0cee965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5e0cee965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e0cee965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5e0cee965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20000"/>
              </a:lnSpc>
              <a:spcBef>
                <a:spcPts val="0"/>
              </a:spcBef>
              <a:spcAft>
                <a:spcPts val="0"/>
              </a:spcAft>
              <a:buClr>
                <a:schemeClr val="dk1"/>
              </a:buClr>
              <a:buSzPts val="1100"/>
              <a:buFont typeface="Arial"/>
              <a:buNone/>
            </a:pPr>
            <a:r>
              <a:t/>
            </a:r>
            <a:endParaRPr b="1" sz="2000">
              <a:solidFill>
                <a:srgbClr val="ECF0F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5e0cee9650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5e0cee9650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5e0cee9650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5e0cee9650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5e0cee9650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5e0cee965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5e0cee9650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5e0cee9650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5e0cee9650_0_1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5e0cee9650_0_1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d96252d4f8_5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d96252d4f8_5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5e0cee9650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5e0cee9650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5f9f06e47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5f9f06e47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20000"/>
              </a:lnSpc>
              <a:spcBef>
                <a:spcPts val="0"/>
              </a:spcBef>
              <a:spcAft>
                <a:spcPts val="0"/>
              </a:spcAft>
              <a:buClr>
                <a:schemeClr val="dk1"/>
              </a:buClr>
              <a:buSzPts val="1100"/>
              <a:buFont typeface="Arial"/>
              <a:buNone/>
            </a:pPr>
            <a:r>
              <a:t/>
            </a:r>
            <a:endParaRPr b="1" sz="2000">
              <a:solidFill>
                <a:srgbClr val="ECF0F1"/>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6add2633c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6add2633c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5e0cee965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5e0cee965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5e0cee96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5e0cee96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d96252d4f8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d96252d4f8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6add2633c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6add2633c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6d76e16256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6d76e1625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5e0cee9650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5e0cee9650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5e0cee9650_0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5e0cee9650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23417" y="1489150"/>
            <a:ext cx="17041200" cy="4105200"/>
          </a:xfrm>
          <a:prstGeom prst="rect">
            <a:avLst/>
          </a:prstGeom>
        </p:spPr>
        <p:txBody>
          <a:bodyPr anchorCtr="0" anchor="b" bIns="182850" lIns="182850" spcFirstLastPara="1" rIns="182850" wrap="square" tIns="182850">
            <a:norm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11" name="Google Shape;11;p2"/>
          <p:cNvSpPr txBox="1"/>
          <p:nvPr>
            <p:ph idx="1" type="subTitle"/>
          </p:nvPr>
        </p:nvSpPr>
        <p:spPr>
          <a:xfrm>
            <a:off x="623400" y="5668250"/>
            <a:ext cx="17041200" cy="1585200"/>
          </a:xfrm>
          <a:prstGeom prst="rect">
            <a:avLst/>
          </a:prstGeom>
        </p:spPr>
        <p:txBody>
          <a:bodyPr anchorCtr="0" anchor="t" bIns="182850" lIns="182850" spcFirstLastPara="1" rIns="182850" wrap="square" tIns="18285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12" name="Google Shape;12;p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623400" y="2212250"/>
            <a:ext cx="17041200" cy="3927000"/>
          </a:xfrm>
          <a:prstGeom prst="rect">
            <a:avLst/>
          </a:prstGeom>
        </p:spPr>
        <p:txBody>
          <a:bodyPr anchorCtr="0" anchor="b" bIns="182850" lIns="182850" spcFirstLastPara="1" rIns="182850" wrap="square" tIns="182850">
            <a:normAutofit/>
          </a:bodyPr>
          <a:lstStyle>
            <a:lvl1pPr lvl="0" rtl="0" algn="ctr">
              <a:spcBef>
                <a:spcPts val="0"/>
              </a:spcBef>
              <a:spcAft>
                <a:spcPts val="0"/>
              </a:spcAft>
              <a:buSzPts val="24000"/>
              <a:buNone/>
              <a:defRPr sz="24000"/>
            </a:lvl1pPr>
            <a:lvl2pPr lvl="1" rtl="0" algn="ctr">
              <a:spcBef>
                <a:spcPts val="0"/>
              </a:spcBef>
              <a:spcAft>
                <a:spcPts val="0"/>
              </a:spcAft>
              <a:buSzPts val="24000"/>
              <a:buNone/>
              <a:defRPr sz="24000"/>
            </a:lvl2pPr>
            <a:lvl3pPr lvl="2" rtl="0" algn="ctr">
              <a:spcBef>
                <a:spcPts val="0"/>
              </a:spcBef>
              <a:spcAft>
                <a:spcPts val="0"/>
              </a:spcAft>
              <a:buSzPts val="24000"/>
              <a:buNone/>
              <a:defRPr sz="24000"/>
            </a:lvl3pPr>
            <a:lvl4pPr lvl="3" rtl="0" algn="ctr">
              <a:spcBef>
                <a:spcPts val="0"/>
              </a:spcBef>
              <a:spcAft>
                <a:spcPts val="0"/>
              </a:spcAft>
              <a:buSzPts val="24000"/>
              <a:buNone/>
              <a:defRPr sz="24000"/>
            </a:lvl4pPr>
            <a:lvl5pPr lvl="4" rtl="0" algn="ctr">
              <a:spcBef>
                <a:spcPts val="0"/>
              </a:spcBef>
              <a:spcAft>
                <a:spcPts val="0"/>
              </a:spcAft>
              <a:buSzPts val="24000"/>
              <a:buNone/>
              <a:defRPr sz="24000"/>
            </a:lvl5pPr>
            <a:lvl6pPr lvl="5" rtl="0" algn="ctr">
              <a:spcBef>
                <a:spcPts val="0"/>
              </a:spcBef>
              <a:spcAft>
                <a:spcPts val="0"/>
              </a:spcAft>
              <a:buSzPts val="24000"/>
              <a:buNone/>
              <a:defRPr sz="24000"/>
            </a:lvl6pPr>
            <a:lvl7pPr lvl="6" rtl="0" algn="ctr">
              <a:spcBef>
                <a:spcPts val="0"/>
              </a:spcBef>
              <a:spcAft>
                <a:spcPts val="0"/>
              </a:spcAft>
              <a:buSzPts val="24000"/>
              <a:buNone/>
              <a:defRPr sz="24000"/>
            </a:lvl7pPr>
            <a:lvl8pPr lvl="7" rtl="0" algn="ctr">
              <a:spcBef>
                <a:spcPts val="0"/>
              </a:spcBef>
              <a:spcAft>
                <a:spcPts val="0"/>
              </a:spcAft>
              <a:buSzPts val="24000"/>
              <a:buNone/>
              <a:defRPr sz="24000"/>
            </a:lvl8pPr>
            <a:lvl9pPr lvl="8" rtl="0" algn="ctr">
              <a:spcBef>
                <a:spcPts val="0"/>
              </a:spcBef>
              <a:spcAft>
                <a:spcPts val="0"/>
              </a:spcAft>
              <a:buSzPts val="24000"/>
              <a:buNone/>
              <a:defRPr sz="24000"/>
            </a:lvl9pPr>
          </a:lstStyle>
          <a:p>
            <a:r>
              <a:t>xx%</a:t>
            </a:r>
          </a:p>
        </p:txBody>
      </p:sp>
      <p:sp>
        <p:nvSpPr>
          <p:cNvPr id="46" name="Google Shape;46;p11"/>
          <p:cNvSpPr txBox="1"/>
          <p:nvPr>
            <p:ph idx="1" type="body"/>
          </p:nvPr>
        </p:nvSpPr>
        <p:spPr>
          <a:xfrm>
            <a:off x="623400" y="6304450"/>
            <a:ext cx="17041200" cy="2601600"/>
          </a:xfrm>
          <a:prstGeom prst="rect">
            <a:avLst/>
          </a:prstGeom>
        </p:spPr>
        <p:txBody>
          <a:bodyPr anchorCtr="0" anchor="t" bIns="182850" lIns="182850" spcFirstLastPara="1" rIns="182850" wrap="square" tIns="182850">
            <a:normAutofit/>
          </a:bodyPr>
          <a:lstStyle>
            <a:lvl1pPr indent="-457200" lvl="0" marL="457200" rtl="0" algn="ctr">
              <a:spcBef>
                <a:spcPts val="0"/>
              </a:spcBef>
              <a:spcAft>
                <a:spcPts val="0"/>
              </a:spcAft>
              <a:buSzPts val="3600"/>
              <a:buChar char="●"/>
              <a:defRPr/>
            </a:lvl1pPr>
            <a:lvl2pPr indent="-406400" lvl="1" marL="914400" rtl="0" algn="ctr">
              <a:spcBef>
                <a:spcPts val="0"/>
              </a:spcBef>
              <a:spcAft>
                <a:spcPts val="0"/>
              </a:spcAft>
              <a:buSzPts val="2800"/>
              <a:buChar char="○"/>
              <a:defRPr/>
            </a:lvl2pPr>
            <a:lvl3pPr indent="-406400" lvl="2" marL="1371600" rtl="0" algn="ctr">
              <a:spcBef>
                <a:spcPts val="0"/>
              </a:spcBef>
              <a:spcAft>
                <a:spcPts val="0"/>
              </a:spcAft>
              <a:buSzPts val="2800"/>
              <a:buChar char="■"/>
              <a:defRPr/>
            </a:lvl3pPr>
            <a:lvl4pPr indent="-406400" lvl="3" marL="1828800" rtl="0" algn="ctr">
              <a:spcBef>
                <a:spcPts val="0"/>
              </a:spcBef>
              <a:spcAft>
                <a:spcPts val="0"/>
              </a:spcAft>
              <a:buSzPts val="2800"/>
              <a:buChar char="●"/>
              <a:defRPr/>
            </a:lvl4pPr>
            <a:lvl5pPr indent="-406400" lvl="4" marL="2286000" rtl="0" algn="ctr">
              <a:spcBef>
                <a:spcPts val="0"/>
              </a:spcBef>
              <a:spcAft>
                <a:spcPts val="0"/>
              </a:spcAft>
              <a:buSzPts val="2800"/>
              <a:buChar char="○"/>
              <a:defRPr/>
            </a:lvl5pPr>
            <a:lvl6pPr indent="-406400" lvl="5" marL="2743200" rtl="0" algn="ctr">
              <a:spcBef>
                <a:spcPts val="0"/>
              </a:spcBef>
              <a:spcAft>
                <a:spcPts val="0"/>
              </a:spcAft>
              <a:buSzPts val="2800"/>
              <a:buChar char="■"/>
              <a:defRPr/>
            </a:lvl6pPr>
            <a:lvl7pPr indent="-406400" lvl="6" marL="3200400" rtl="0" algn="ctr">
              <a:spcBef>
                <a:spcPts val="0"/>
              </a:spcBef>
              <a:spcAft>
                <a:spcPts val="0"/>
              </a:spcAft>
              <a:buSzPts val="2800"/>
              <a:buChar char="●"/>
              <a:defRPr/>
            </a:lvl7pPr>
            <a:lvl8pPr indent="-406400" lvl="7" marL="3657600" rtl="0" algn="ctr">
              <a:spcBef>
                <a:spcPts val="0"/>
              </a:spcBef>
              <a:spcAft>
                <a:spcPts val="0"/>
              </a:spcAft>
              <a:buSzPts val="2800"/>
              <a:buChar char="○"/>
              <a:defRPr/>
            </a:lvl8pPr>
            <a:lvl9pPr indent="-406400" lvl="8" marL="4114800" rtl="0" algn="ctr">
              <a:spcBef>
                <a:spcPts val="0"/>
              </a:spcBef>
              <a:spcAft>
                <a:spcPts val="0"/>
              </a:spcAft>
              <a:buSzPts val="2800"/>
              <a:buChar char="■"/>
              <a:defRPr/>
            </a:lvl9pPr>
          </a:lstStyle>
          <a:p/>
        </p:txBody>
      </p:sp>
      <p:sp>
        <p:nvSpPr>
          <p:cNvPr id="47" name="Google Shape;47;p1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4_4_1_1">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itle">
  <p:cSld name="TITLE_4">
    <p:spTree>
      <p:nvGrpSpPr>
        <p:cNvPr id="55" name="Shape 55"/>
        <p:cNvGrpSpPr/>
        <p:nvPr/>
      </p:nvGrpSpPr>
      <p:grpSpPr>
        <a:xfrm>
          <a:off x="0" y="0"/>
          <a:ext cx="0" cy="0"/>
          <a:chOff x="0" y="0"/>
          <a:chExt cx="0" cy="0"/>
        </a:xfrm>
      </p:grpSpPr>
      <p:sp>
        <p:nvSpPr>
          <p:cNvPr id="56" name="Google Shape;56;p15"/>
          <p:cNvSpPr txBox="1"/>
          <p:nvPr>
            <p:ph type="title"/>
          </p:nvPr>
        </p:nvSpPr>
        <p:spPr>
          <a:xfrm>
            <a:off x="100" y="435850"/>
            <a:ext cx="18288000" cy="495000"/>
          </a:xfrm>
          <a:prstGeom prst="rect">
            <a:avLst/>
          </a:prstGeom>
        </p:spPr>
        <p:txBody>
          <a:bodyPr anchorCtr="0" anchor="ctr" bIns="0" lIns="720000" spcFirstLastPara="1" rIns="720000" wrap="square" tIns="0">
            <a:noAutofit/>
          </a:bodyPr>
          <a:lstStyle>
            <a:lvl1pPr lvl="0" rtl="0">
              <a:spcBef>
                <a:spcPts val="0"/>
              </a:spcBef>
              <a:spcAft>
                <a:spcPts val="0"/>
              </a:spcAft>
              <a:buClr>
                <a:schemeClr val="dk1"/>
              </a:buClr>
              <a:buSzPts val="2800"/>
              <a:buNone/>
              <a:defRPr b="1" sz="2800">
                <a:solidFill>
                  <a:schemeClr val="dk1"/>
                </a:solidFill>
              </a:defRPr>
            </a:lvl1pPr>
            <a:lvl2pPr lvl="1" rtl="0">
              <a:spcBef>
                <a:spcPts val="0"/>
              </a:spcBef>
              <a:spcAft>
                <a:spcPts val="0"/>
              </a:spcAft>
              <a:buSzPts val="2800"/>
              <a:buFont typeface="Open Sans"/>
              <a:buNone/>
              <a:defRPr b="1" sz="2800">
                <a:latin typeface="Open Sans"/>
                <a:ea typeface="Open Sans"/>
                <a:cs typeface="Open Sans"/>
                <a:sym typeface="Open Sans"/>
              </a:defRPr>
            </a:lvl2pPr>
            <a:lvl3pPr lvl="2" rtl="0">
              <a:spcBef>
                <a:spcPts val="0"/>
              </a:spcBef>
              <a:spcAft>
                <a:spcPts val="0"/>
              </a:spcAft>
              <a:buSzPts val="2800"/>
              <a:buFont typeface="Open Sans"/>
              <a:buNone/>
              <a:defRPr b="1" sz="2800">
                <a:latin typeface="Open Sans"/>
                <a:ea typeface="Open Sans"/>
                <a:cs typeface="Open Sans"/>
                <a:sym typeface="Open Sans"/>
              </a:defRPr>
            </a:lvl3pPr>
            <a:lvl4pPr lvl="3" rtl="0">
              <a:spcBef>
                <a:spcPts val="0"/>
              </a:spcBef>
              <a:spcAft>
                <a:spcPts val="0"/>
              </a:spcAft>
              <a:buSzPts val="2800"/>
              <a:buFont typeface="Open Sans"/>
              <a:buNone/>
              <a:defRPr b="1" sz="2800">
                <a:latin typeface="Open Sans"/>
                <a:ea typeface="Open Sans"/>
                <a:cs typeface="Open Sans"/>
                <a:sym typeface="Open Sans"/>
              </a:defRPr>
            </a:lvl4pPr>
            <a:lvl5pPr lvl="4" rtl="0">
              <a:spcBef>
                <a:spcPts val="0"/>
              </a:spcBef>
              <a:spcAft>
                <a:spcPts val="0"/>
              </a:spcAft>
              <a:buSzPts val="2800"/>
              <a:buFont typeface="Open Sans"/>
              <a:buNone/>
              <a:defRPr b="1" sz="2800">
                <a:latin typeface="Open Sans"/>
                <a:ea typeface="Open Sans"/>
                <a:cs typeface="Open Sans"/>
                <a:sym typeface="Open Sans"/>
              </a:defRPr>
            </a:lvl5pPr>
            <a:lvl6pPr lvl="5" rtl="0">
              <a:spcBef>
                <a:spcPts val="0"/>
              </a:spcBef>
              <a:spcAft>
                <a:spcPts val="0"/>
              </a:spcAft>
              <a:buSzPts val="2800"/>
              <a:buFont typeface="Open Sans"/>
              <a:buNone/>
              <a:defRPr b="1" sz="2800">
                <a:latin typeface="Open Sans"/>
                <a:ea typeface="Open Sans"/>
                <a:cs typeface="Open Sans"/>
                <a:sym typeface="Open Sans"/>
              </a:defRPr>
            </a:lvl6pPr>
            <a:lvl7pPr lvl="6" rtl="0">
              <a:spcBef>
                <a:spcPts val="0"/>
              </a:spcBef>
              <a:spcAft>
                <a:spcPts val="0"/>
              </a:spcAft>
              <a:buSzPts val="2800"/>
              <a:buFont typeface="Open Sans"/>
              <a:buNone/>
              <a:defRPr b="1" sz="2800">
                <a:latin typeface="Open Sans"/>
                <a:ea typeface="Open Sans"/>
                <a:cs typeface="Open Sans"/>
                <a:sym typeface="Open Sans"/>
              </a:defRPr>
            </a:lvl7pPr>
            <a:lvl8pPr lvl="7" rtl="0">
              <a:spcBef>
                <a:spcPts val="0"/>
              </a:spcBef>
              <a:spcAft>
                <a:spcPts val="0"/>
              </a:spcAft>
              <a:buSzPts val="2800"/>
              <a:buFont typeface="Open Sans"/>
              <a:buNone/>
              <a:defRPr b="1" sz="2800">
                <a:latin typeface="Open Sans"/>
                <a:ea typeface="Open Sans"/>
                <a:cs typeface="Open Sans"/>
                <a:sym typeface="Open Sans"/>
              </a:defRPr>
            </a:lvl8pPr>
            <a:lvl9pPr lvl="8" rtl="0">
              <a:spcBef>
                <a:spcPts val="0"/>
              </a:spcBef>
              <a:spcAft>
                <a:spcPts val="0"/>
              </a:spcAft>
              <a:buSzPts val="2800"/>
              <a:buFont typeface="Open Sans"/>
              <a:buNone/>
              <a:defRPr b="1" sz="2800">
                <a:latin typeface="Open Sans"/>
                <a:ea typeface="Open Sans"/>
                <a:cs typeface="Open Sans"/>
                <a:sym typeface="Open Sans"/>
              </a:defRPr>
            </a:lvl9pPr>
          </a:lstStyle>
          <a:p/>
        </p:txBody>
      </p:sp>
      <p:sp>
        <p:nvSpPr>
          <p:cNvPr id="57" name="Google Shape;57;p15"/>
          <p:cNvSpPr txBox="1"/>
          <p:nvPr>
            <p:ph idx="1" type="subTitle"/>
          </p:nvPr>
        </p:nvSpPr>
        <p:spPr>
          <a:xfrm>
            <a:off x="113" y="1045238"/>
            <a:ext cx="18298200" cy="556800"/>
          </a:xfrm>
          <a:prstGeom prst="rect">
            <a:avLst/>
          </a:prstGeom>
        </p:spPr>
        <p:txBody>
          <a:bodyPr anchorCtr="0" anchor="ctr" bIns="182850" lIns="706150" spcFirstLastPara="1" rIns="182850" wrap="square" tIns="182850">
            <a:noAutofit/>
          </a:bodyPr>
          <a:lstStyle>
            <a:lvl1pPr lvl="0" rtl="0" algn="l">
              <a:lnSpc>
                <a:spcPct val="100000"/>
              </a:lnSpc>
              <a:spcBef>
                <a:spcPts val="0"/>
              </a:spcBef>
              <a:spcAft>
                <a:spcPts val="0"/>
              </a:spcAft>
              <a:buClr>
                <a:srgbClr val="0D1C22"/>
              </a:buClr>
              <a:buSzPts val="1800"/>
              <a:buFont typeface="Open Sans"/>
              <a:buNone/>
              <a:defRPr sz="1800">
                <a:solidFill>
                  <a:srgbClr val="0D1C22"/>
                </a:solidFill>
                <a:latin typeface="Open Sans"/>
                <a:ea typeface="Open Sans"/>
                <a:cs typeface="Open Sans"/>
                <a:sym typeface="Open Sans"/>
              </a:defRPr>
            </a:lvl1pPr>
            <a:lvl2pPr lvl="1" rtl="0" algn="ctr">
              <a:lnSpc>
                <a:spcPct val="100000"/>
              </a:lnSpc>
              <a:spcBef>
                <a:spcPts val="0"/>
              </a:spcBef>
              <a:spcAft>
                <a:spcPts val="0"/>
              </a:spcAft>
              <a:buClr>
                <a:srgbClr val="0D1C22"/>
              </a:buClr>
              <a:buSzPts val="5600"/>
              <a:buNone/>
              <a:defRPr sz="5600">
                <a:solidFill>
                  <a:srgbClr val="0D1C22"/>
                </a:solidFill>
              </a:defRPr>
            </a:lvl2pPr>
            <a:lvl3pPr lvl="2" rtl="0" algn="ctr">
              <a:lnSpc>
                <a:spcPct val="100000"/>
              </a:lnSpc>
              <a:spcBef>
                <a:spcPts val="0"/>
              </a:spcBef>
              <a:spcAft>
                <a:spcPts val="0"/>
              </a:spcAft>
              <a:buClr>
                <a:srgbClr val="0D1C22"/>
              </a:buClr>
              <a:buSzPts val="5600"/>
              <a:buNone/>
              <a:defRPr sz="5600">
                <a:solidFill>
                  <a:srgbClr val="0D1C22"/>
                </a:solidFill>
              </a:defRPr>
            </a:lvl3pPr>
            <a:lvl4pPr lvl="3" rtl="0" algn="ctr">
              <a:lnSpc>
                <a:spcPct val="100000"/>
              </a:lnSpc>
              <a:spcBef>
                <a:spcPts val="0"/>
              </a:spcBef>
              <a:spcAft>
                <a:spcPts val="0"/>
              </a:spcAft>
              <a:buClr>
                <a:srgbClr val="0D1C22"/>
              </a:buClr>
              <a:buSzPts val="5600"/>
              <a:buNone/>
              <a:defRPr sz="5600">
                <a:solidFill>
                  <a:srgbClr val="0D1C22"/>
                </a:solidFill>
              </a:defRPr>
            </a:lvl4pPr>
            <a:lvl5pPr lvl="4" rtl="0" algn="ctr">
              <a:lnSpc>
                <a:spcPct val="100000"/>
              </a:lnSpc>
              <a:spcBef>
                <a:spcPts val="0"/>
              </a:spcBef>
              <a:spcAft>
                <a:spcPts val="0"/>
              </a:spcAft>
              <a:buClr>
                <a:srgbClr val="0D1C22"/>
              </a:buClr>
              <a:buSzPts val="5600"/>
              <a:buNone/>
              <a:defRPr sz="5600">
                <a:solidFill>
                  <a:srgbClr val="0D1C22"/>
                </a:solidFill>
              </a:defRPr>
            </a:lvl5pPr>
            <a:lvl6pPr lvl="5" rtl="0" algn="ctr">
              <a:lnSpc>
                <a:spcPct val="100000"/>
              </a:lnSpc>
              <a:spcBef>
                <a:spcPts val="0"/>
              </a:spcBef>
              <a:spcAft>
                <a:spcPts val="0"/>
              </a:spcAft>
              <a:buClr>
                <a:srgbClr val="0D1C22"/>
              </a:buClr>
              <a:buSzPts val="5600"/>
              <a:buNone/>
              <a:defRPr sz="5600">
                <a:solidFill>
                  <a:srgbClr val="0D1C22"/>
                </a:solidFill>
              </a:defRPr>
            </a:lvl6pPr>
            <a:lvl7pPr lvl="6" rtl="0" algn="ctr">
              <a:lnSpc>
                <a:spcPct val="100000"/>
              </a:lnSpc>
              <a:spcBef>
                <a:spcPts val="0"/>
              </a:spcBef>
              <a:spcAft>
                <a:spcPts val="0"/>
              </a:spcAft>
              <a:buClr>
                <a:srgbClr val="0D1C22"/>
              </a:buClr>
              <a:buSzPts val="5600"/>
              <a:buNone/>
              <a:defRPr sz="5600">
                <a:solidFill>
                  <a:srgbClr val="0D1C22"/>
                </a:solidFill>
              </a:defRPr>
            </a:lvl7pPr>
            <a:lvl8pPr lvl="7" rtl="0" algn="ctr">
              <a:lnSpc>
                <a:spcPct val="100000"/>
              </a:lnSpc>
              <a:spcBef>
                <a:spcPts val="0"/>
              </a:spcBef>
              <a:spcAft>
                <a:spcPts val="0"/>
              </a:spcAft>
              <a:buClr>
                <a:srgbClr val="0D1C22"/>
              </a:buClr>
              <a:buSzPts val="5600"/>
              <a:buNone/>
              <a:defRPr sz="5600">
                <a:solidFill>
                  <a:srgbClr val="0D1C22"/>
                </a:solidFill>
              </a:defRPr>
            </a:lvl8pPr>
            <a:lvl9pPr lvl="8" rtl="0" algn="ctr">
              <a:lnSpc>
                <a:spcPct val="100000"/>
              </a:lnSpc>
              <a:spcBef>
                <a:spcPts val="0"/>
              </a:spcBef>
              <a:spcAft>
                <a:spcPts val="0"/>
              </a:spcAft>
              <a:buClr>
                <a:srgbClr val="0D1C22"/>
              </a:buClr>
              <a:buSzPts val="5600"/>
              <a:buNone/>
              <a:defRPr sz="5600">
                <a:solidFill>
                  <a:srgbClr val="0D1C2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B1 white + top &amp; bottom bars">
  <p:cSld name="BLANK_3_2_2_2">
    <p:bg>
      <p:bgPr>
        <a:solidFill>
          <a:srgbClr val="FFFFFF"/>
        </a:solidFill>
      </p:bgPr>
    </p:bg>
    <p:spTree>
      <p:nvGrpSpPr>
        <p:cNvPr id="58" name="Shape 58"/>
        <p:cNvGrpSpPr/>
        <p:nvPr/>
      </p:nvGrpSpPr>
      <p:grpSpPr>
        <a:xfrm>
          <a:off x="0" y="0"/>
          <a:ext cx="0" cy="0"/>
          <a:chOff x="0" y="0"/>
          <a:chExt cx="0" cy="0"/>
        </a:xfrm>
      </p:grpSpPr>
      <p:sp>
        <p:nvSpPr>
          <p:cNvPr id="59" name="Google Shape;59;p16"/>
          <p:cNvSpPr txBox="1"/>
          <p:nvPr>
            <p:ph idx="1" type="subTitle"/>
          </p:nvPr>
        </p:nvSpPr>
        <p:spPr>
          <a:xfrm>
            <a:off x="113" y="682874"/>
            <a:ext cx="18298200" cy="3930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Clr>
                <a:schemeClr val="dk2"/>
              </a:buClr>
              <a:buSzPts val="1600"/>
              <a:buFont typeface="Open Sans"/>
              <a:buNone/>
              <a:defRPr sz="1600">
                <a:solidFill>
                  <a:schemeClr val="dk2"/>
                </a:solidFill>
                <a:latin typeface="Open Sans"/>
                <a:ea typeface="Open Sans"/>
                <a:cs typeface="Open Sans"/>
                <a:sym typeface="Open Sans"/>
              </a:defRPr>
            </a:lvl1pPr>
            <a:lvl2pPr lvl="1" rtl="0" algn="ctr">
              <a:lnSpc>
                <a:spcPct val="100000"/>
              </a:lnSpc>
              <a:spcBef>
                <a:spcPts val="0"/>
              </a:spcBef>
              <a:spcAft>
                <a:spcPts val="0"/>
              </a:spcAft>
              <a:buClr>
                <a:schemeClr val="dk2"/>
              </a:buClr>
              <a:buSzPts val="5600"/>
              <a:buNone/>
              <a:defRPr sz="5600">
                <a:solidFill>
                  <a:schemeClr val="dk2"/>
                </a:solidFill>
              </a:defRPr>
            </a:lvl2pPr>
            <a:lvl3pPr lvl="2" rtl="0" algn="ctr">
              <a:lnSpc>
                <a:spcPct val="100000"/>
              </a:lnSpc>
              <a:spcBef>
                <a:spcPts val="0"/>
              </a:spcBef>
              <a:spcAft>
                <a:spcPts val="0"/>
              </a:spcAft>
              <a:buClr>
                <a:schemeClr val="dk2"/>
              </a:buClr>
              <a:buSzPts val="5600"/>
              <a:buNone/>
              <a:defRPr sz="5600">
                <a:solidFill>
                  <a:schemeClr val="dk2"/>
                </a:solidFill>
              </a:defRPr>
            </a:lvl3pPr>
            <a:lvl4pPr lvl="3" rtl="0" algn="ctr">
              <a:lnSpc>
                <a:spcPct val="100000"/>
              </a:lnSpc>
              <a:spcBef>
                <a:spcPts val="0"/>
              </a:spcBef>
              <a:spcAft>
                <a:spcPts val="0"/>
              </a:spcAft>
              <a:buClr>
                <a:schemeClr val="dk2"/>
              </a:buClr>
              <a:buSzPts val="5600"/>
              <a:buNone/>
              <a:defRPr sz="5600">
                <a:solidFill>
                  <a:schemeClr val="dk2"/>
                </a:solidFill>
              </a:defRPr>
            </a:lvl4pPr>
            <a:lvl5pPr lvl="4" rtl="0" algn="ctr">
              <a:lnSpc>
                <a:spcPct val="100000"/>
              </a:lnSpc>
              <a:spcBef>
                <a:spcPts val="0"/>
              </a:spcBef>
              <a:spcAft>
                <a:spcPts val="0"/>
              </a:spcAft>
              <a:buClr>
                <a:schemeClr val="dk2"/>
              </a:buClr>
              <a:buSzPts val="5600"/>
              <a:buNone/>
              <a:defRPr sz="5600">
                <a:solidFill>
                  <a:schemeClr val="dk2"/>
                </a:solidFill>
              </a:defRPr>
            </a:lvl5pPr>
            <a:lvl6pPr lvl="5" rtl="0" algn="ctr">
              <a:lnSpc>
                <a:spcPct val="100000"/>
              </a:lnSpc>
              <a:spcBef>
                <a:spcPts val="0"/>
              </a:spcBef>
              <a:spcAft>
                <a:spcPts val="0"/>
              </a:spcAft>
              <a:buClr>
                <a:schemeClr val="dk2"/>
              </a:buClr>
              <a:buSzPts val="5600"/>
              <a:buNone/>
              <a:defRPr sz="5600">
                <a:solidFill>
                  <a:schemeClr val="dk2"/>
                </a:solidFill>
              </a:defRPr>
            </a:lvl6pPr>
            <a:lvl7pPr lvl="6" rtl="0" algn="ctr">
              <a:lnSpc>
                <a:spcPct val="100000"/>
              </a:lnSpc>
              <a:spcBef>
                <a:spcPts val="0"/>
              </a:spcBef>
              <a:spcAft>
                <a:spcPts val="0"/>
              </a:spcAft>
              <a:buClr>
                <a:schemeClr val="dk2"/>
              </a:buClr>
              <a:buSzPts val="5600"/>
              <a:buNone/>
              <a:defRPr sz="5600">
                <a:solidFill>
                  <a:schemeClr val="dk2"/>
                </a:solidFill>
              </a:defRPr>
            </a:lvl7pPr>
            <a:lvl8pPr lvl="7" rtl="0" algn="ctr">
              <a:lnSpc>
                <a:spcPct val="100000"/>
              </a:lnSpc>
              <a:spcBef>
                <a:spcPts val="0"/>
              </a:spcBef>
              <a:spcAft>
                <a:spcPts val="0"/>
              </a:spcAft>
              <a:buClr>
                <a:schemeClr val="dk2"/>
              </a:buClr>
              <a:buSzPts val="5600"/>
              <a:buNone/>
              <a:defRPr sz="5600">
                <a:solidFill>
                  <a:schemeClr val="dk2"/>
                </a:solidFill>
              </a:defRPr>
            </a:lvl8pPr>
            <a:lvl9pPr lvl="8" rtl="0" algn="ctr">
              <a:lnSpc>
                <a:spcPct val="100000"/>
              </a:lnSpc>
              <a:spcBef>
                <a:spcPts val="0"/>
              </a:spcBef>
              <a:spcAft>
                <a:spcPts val="0"/>
              </a:spcAft>
              <a:buClr>
                <a:schemeClr val="dk2"/>
              </a:buClr>
              <a:buSzPts val="5600"/>
              <a:buNone/>
              <a:defRPr sz="5600">
                <a:solidFill>
                  <a:schemeClr val="dk2"/>
                </a:solidFill>
              </a:defRPr>
            </a:lvl9pPr>
          </a:lstStyle>
          <a:p/>
        </p:txBody>
      </p:sp>
      <p:sp>
        <p:nvSpPr>
          <p:cNvPr id="60" name="Google Shape;60;p16"/>
          <p:cNvSpPr txBox="1"/>
          <p:nvPr>
            <p:ph type="title"/>
          </p:nvPr>
        </p:nvSpPr>
        <p:spPr>
          <a:xfrm>
            <a:off x="113" y="253241"/>
            <a:ext cx="18288000" cy="419400"/>
          </a:xfrm>
          <a:prstGeom prst="rect">
            <a:avLst/>
          </a:prstGeom>
        </p:spPr>
        <p:txBody>
          <a:bodyPr anchorCtr="0" anchor="ctr" bIns="0" lIns="0" spcFirstLastPara="1" rIns="0" wrap="square" tIns="0">
            <a:noAutofit/>
          </a:bodyPr>
          <a:lstStyle>
            <a:lvl1pPr lvl="0" rtl="0" algn="ctr">
              <a:spcBef>
                <a:spcPts val="0"/>
              </a:spcBef>
              <a:spcAft>
                <a:spcPts val="0"/>
              </a:spcAft>
              <a:buSzPts val="2800"/>
              <a:buNone/>
              <a:defRPr b="1"/>
            </a:lvl1pPr>
            <a:lvl2pPr lvl="1" rtl="0" algn="ctr">
              <a:spcBef>
                <a:spcPts val="0"/>
              </a:spcBef>
              <a:spcAft>
                <a:spcPts val="0"/>
              </a:spcAft>
              <a:buSzPts val="2400"/>
              <a:buNone/>
              <a:defRPr/>
            </a:lvl2pPr>
            <a:lvl3pPr lvl="2" rtl="0" algn="ctr">
              <a:spcBef>
                <a:spcPts val="0"/>
              </a:spcBef>
              <a:spcAft>
                <a:spcPts val="0"/>
              </a:spcAft>
              <a:buSzPts val="2400"/>
              <a:buNone/>
              <a:defRPr/>
            </a:lvl3pPr>
            <a:lvl4pPr lvl="3" rtl="0" algn="ctr">
              <a:spcBef>
                <a:spcPts val="0"/>
              </a:spcBef>
              <a:spcAft>
                <a:spcPts val="0"/>
              </a:spcAft>
              <a:buSzPts val="2400"/>
              <a:buNone/>
              <a:defRPr/>
            </a:lvl4pPr>
            <a:lvl5pPr lvl="4" rtl="0" algn="ctr">
              <a:spcBef>
                <a:spcPts val="0"/>
              </a:spcBef>
              <a:spcAft>
                <a:spcPts val="0"/>
              </a:spcAft>
              <a:buSzPts val="2400"/>
              <a:buNone/>
              <a:defRPr/>
            </a:lvl5pPr>
            <a:lvl6pPr lvl="5" rtl="0" algn="ctr">
              <a:spcBef>
                <a:spcPts val="0"/>
              </a:spcBef>
              <a:spcAft>
                <a:spcPts val="0"/>
              </a:spcAft>
              <a:buSzPts val="2400"/>
              <a:buNone/>
              <a:defRPr/>
            </a:lvl6pPr>
            <a:lvl7pPr lvl="6" rtl="0" algn="ctr">
              <a:spcBef>
                <a:spcPts val="0"/>
              </a:spcBef>
              <a:spcAft>
                <a:spcPts val="0"/>
              </a:spcAft>
              <a:buSzPts val="2400"/>
              <a:buNone/>
              <a:defRPr/>
            </a:lvl7pPr>
            <a:lvl8pPr lvl="7" rtl="0" algn="ctr">
              <a:spcBef>
                <a:spcPts val="0"/>
              </a:spcBef>
              <a:spcAft>
                <a:spcPts val="0"/>
              </a:spcAft>
              <a:buSzPts val="2400"/>
              <a:buNone/>
              <a:defRPr/>
            </a:lvl8pPr>
            <a:lvl9pPr lvl="8" rtl="0" algn="ctr">
              <a:spcBef>
                <a:spcPts val="0"/>
              </a:spcBef>
              <a:spcAft>
                <a:spcPts val="0"/>
              </a:spcAft>
              <a:buSzPts val="2400"/>
              <a:buNone/>
              <a:defRPr/>
            </a:lvl9pPr>
          </a:lstStyle>
          <a:p/>
        </p:txBody>
      </p:sp>
      <p:sp>
        <p:nvSpPr>
          <p:cNvPr id="61" name="Google Shape;61;p16"/>
          <p:cNvSpPr txBox="1"/>
          <p:nvPr>
            <p:ph idx="12" type="sldNum"/>
          </p:nvPr>
        </p:nvSpPr>
        <p:spPr>
          <a:xfrm>
            <a:off x="17245500" y="8761013"/>
            <a:ext cx="1042800" cy="787200"/>
          </a:xfrm>
          <a:prstGeom prst="rect">
            <a:avLst/>
          </a:prstGeom>
          <a:noFill/>
          <a:ln>
            <a:noFill/>
          </a:ln>
        </p:spPr>
        <p:txBody>
          <a:bodyPr anchorCtr="0" anchor="ctr" bIns="137150" lIns="137150" spcFirstLastPara="1" rIns="137150" wrap="square" tIns="137150">
            <a:noAutofit/>
          </a:bodyPr>
          <a:lstStyle>
            <a:lvl1pPr lvl="0" rtl="0">
              <a:buNone/>
              <a:defRPr sz="2200">
                <a:solidFill>
                  <a:srgbClr val="91A9BD"/>
                </a:solidFill>
              </a:defRPr>
            </a:lvl1pPr>
            <a:lvl2pPr lvl="1" rtl="0">
              <a:buNone/>
              <a:defRPr sz="2200">
                <a:solidFill>
                  <a:srgbClr val="91A9BD"/>
                </a:solidFill>
              </a:defRPr>
            </a:lvl2pPr>
            <a:lvl3pPr lvl="2" rtl="0">
              <a:buNone/>
              <a:defRPr sz="2200">
                <a:solidFill>
                  <a:srgbClr val="91A9BD"/>
                </a:solidFill>
              </a:defRPr>
            </a:lvl3pPr>
            <a:lvl4pPr lvl="3" rtl="0">
              <a:buNone/>
              <a:defRPr sz="2200">
                <a:solidFill>
                  <a:srgbClr val="91A9BD"/>
                </a:solidFill>
              </a:defRPr>
            </a:lvl4pPr>
            <a:lvl5pPr lvl="4" rtl="0">
              <a:buNone/>
              <a:defRPr sz="2200">
                <a:solidFill>
                  <a:srgbClr val="91A9BD"/>
                </a:solidFill>
              </a:defRPr>
            </a:lvl5pPr>
            <a:lvl6pPr lvl="5" rtl="0">
              <a:buNone/>
              <a:defRPr sz="2200">
                <a:solidFill>
                  <a:srgbClr val="91A9BD"/>
                </a:solidFill>
              </a:defRPr>
            </a:lvl6pPr>
            <a:lvl7pPr lvl="6" rtl="0">
              <a:buNone/>
              <a:defRPr sz="2200">
                <a:solidFill>
                  <a:srgbClr val="91A9BD"/>
                </a:solidFill>
              </a:defRPr>
            </a:lvl7pPr>
            <a:lvl8pPr lvl="7" rtl="0">
              <a:buNone/>
              <a:defRPr sz="2200">
                <a:solidFill>
                  <a:srgbClr val="91A9BD"/>
                </a:solidFill>
              </a:defRPr>
            </a:lvl8pPr>
            <a:lvl9pPr lvl="8" rtl="0">
              <a:buNone/>
              <a:defRPr sz="2200">
                <a:solidFill>
                  <a:srgbClr val="91A9BD"/>
                </a:solidFill>
              </a:defRPr>
            </a:lvl9pPr>
          </a:lstStyle>
          <a:p>
            <a:pPr indent="0" lvl="0" marL="0" rtl="0" algn="l">
              <a:spcBef>
                <a:spcPts val="0"/>
              </a:spcBef>
              <a:spcAft>
                <a:spcPts val="0"/>
              </a:spcAft>
              <a:buNone/>
            </a:pPr>
            <a:fld id="{00000000-1234-1234-1234-123412341234}" type="slidenum">
              <a:rPr lang="en-GB"/>
              <a:t>‹#›</a:t>
            </a:fld>
            <a:endParaRPr/>
          </a:p>
        </p:txBody>
      </p:sp>
      <p:sp>
        <p:nvSpPr>
          <p:cNvPr id="62" name="Google Shape;62;p16"/>
          <p:cNvSpPr/>
          <p:nvPr/>
        </p:nvSpPr>
        <p:spPr>
          <a:xfrm>
            <a:off x="-10650" y="9591300"/>
            <a:ext cx="18298200" cy="696000"/>
          </a:xfrm>
          <a:prstGeom prst="rect">
            <a:avLst/>
          </a:prstGeom>
          <a:solidFill>
            <a:schemeClr val="accent4"/>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lang="en-GB" sz="1200">
                <a:latin typeface="Open Sans"/>
                <a:ea typeface="Open Sans"/>
                <a:cs typeface="Open Sans"/>
                <a:sym typeface="Open Sans"/>
              </a:rPr>
              <a:t>PRIVATE &amp; CONFIDENTIAL TO THE STEERING GROUP</a:t>
            </a:r>
            <a:endParaRPr sz="1200">
              <a:latin typeface="Open Sans"/>
              <a:ea typeface="Open Sans"/>
              <a:cs typeface="Open Sans"/>
              <a:sym typeface="Open Sans"/>
            </a:endParaRPr>
          </a:p>
        </p:txBody>
      </p:sp>
      <p:sp>
        <p:nvSpPr>
          <p:cNvPr id="63" name="Google Shape;63;p16"/>
          <p:cNvSpPr/>
          <p:nvPr/>
        </p:nvSpPr>
        <p:spPr>
          <a:xfrm>
            <a:off x="0" y="-3"/>
            <a:ext cx="18298200" cy="243000"/>
          </a:xfrm>
          <a:prstGeom prst="rect">
            <a:avLst/>
          </a:prstGeom>
          <a:solidFill>
            <a:srgbClr val="1A3844">
              <a:alpha val="89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64" name="Google Shape;64;p16"/>
          <p:cNvPicPr preferRelativeResize="0"/>
          <p:nvPr/>
        </p:nvPicPr>
        <p:blipFill>
          <a:blip r:embed="rId2">
            <a:alphaModFix/>
          </a:blip>
          <a:stretch>
            <a:fillRect/>
          </a:stretch>
        </p:blipFill>
        <p:spPr>
          <a:xfrm>
            <a:off x="17888366" y="9762683"/>
            <a:ext cx="353249" cy="3532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4_4_1_1">
    <p:spTree>
      <p:nvGrpSpPr>
        <p:cNvPr id="65" name="Shape 6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8"/>
          <p:cNvSpPr txBox="1"/>
          <p:nvPr>
            <p:ph idx="12" type="sldNum"/>
          </p:nvPr>
        </p:nvSpPr>
        <p:spPr>
          <a:xfrm>
            <a:off x="16944916" y="9326434"/>
            <a:ext cx="1097400" cy="787200"/>
          </a:xfrm>
          <a:prstGeom prst="rect">
            <a:avLst/>
          </a:prstGeom>
          <a:noFill/>
          <a:ln>
            <a:noFill/>
          </a:ln>
        </p:spPr>
        <p:txBody>
          <a:bodyPr anchorCtr="0" anchor="ctr" bIns="91450" lIns="91450" spcFirstLastPara="1" rIns="91450" wrap="square" tIns="9145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GB"/>
              <a:t>‹#›</a:t>
            </a:fld>
            <a:endParaRPr/>
          </a:p>
        </p:txBody>
      </p:sp>
      <p:pic>
        <p:nvPicPr>
          <p:cNvPr id="68" name="Google Shape;68;p18"/>
          <p:cNvPicPr preferRelativeResize="0"/>
          <p:nvPr/>
        </p:nvPicPr>
        <p:blipFill rotWithShape="1">
          <a:blip r:embed="rId2">
            <a:alphaModFix/>
          </a:blip>
          <a:srcRect b="31051" l="30849" r="23829" t="34960"/>
          <a:stretch/>
        </p:blipFill>
        <p:spPr>
          <a:xfrm>
            <a:off x="0" y="0"/>
            <a:ext cx="18288000" cy="10287000"/>
          </a:xfrm>
          <a:prstGeom prst="rect">
            <a:avLst/>
          </a:prstGeom>
          <a:noFill/>
          <a:ln>
            <a:noFill/>
          </a:ln>
        </p:spPr>
      </p:pic>
      <p:sp>
        <p:nvSpPr>
          <p:cNvPr id="69" name="Google Shape;69;p18"/>
          <p:cNvSpPr/>
          <p:nvPr/>
        </p:nvSpPr>
        <p:spPr>
          <a:xfrm>
            <a:off x="0" y="0"/>
            <a:ext cx="18288000" cy="10287000"/>
          </a:xfrm>
          <a:prstGeom prst="rect">
            <a:avLst/>
          </a:prstGeom>
          <a:solidFill>
            <a:srgbClr val="1A3844">
              <a:alpha val="65190"/>
            </a:srgbClr>
          </a:solidFill>
          <a:ln>
            <a:noFill/>
          </a:ln>
        </p:spPr>
        <p:txBody>
          <a:bodyPr anchorCtr="0" anchor="ctr" bIns="137100" lIns="137100" spcFirstLastPara="1" rIns="137100" wrap="square" tIns="13710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pic>
        <p:nvPicPr>
          <p:cNvPr id="70" name="Google Shape;70;p18"/>
          <p:cNvPicPr preferRelativeResize="0"/>
          <p:nvPr/>
        </p:nvPicPr>
        <p:blipFill>
          <a:blip r:embed="rId3">
            <a:alphaModFix/>
          </a:blip>
          <a:stretch>
            <a:fillRect/>
          </a:stretch>
        </p:blipFill>
        <p:spPr>
          <a:xfrm>
            <a:off x="17888366" y="9762683"/>
            <a:ext cx="353249" cy="35324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chematic - frame - higher">
  <p:cSld name="TITLE_4_2">
    <p:spTree>
      <p:nvGrpSpPr>
        <p:cNvPr id="71" name="Shape 71"/>
        <p:cNvGrpSpPr/>
        <p:nvPr/>
      </p:nvGrpSpPr>
      <p:grpSpPr>
        <a:xfrm>
          <a:off x="0" y="0"/>
          <a:ext cx="0" cy="0"/>
          <a:chOff x="0" y="0"/>
          <a:chExt cx="0" cy="0"/>
        </a:xfrm>
      </p:grpSpPr>
      <p:sp>
        <p:nvSpPr>
          <p:cNvPr id="72" name="Google Shape;72;p19"/>
          <p:cNvSpPr/>
          <p:nvPr/>
        </p:nvSpPr>
        <p:spPr>
          <a:xfrm>
            <a:off x="225" y="1594875"/>
            <a:ext cx="18278400" cy="709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Open Sans"/>
              <a:ea typeface="Open Sans"/>
              <a:cs typeface="Open Sans"/>
              <a:sym typeface="Open Sans"/>
            </a:endParaRPr>
          </a:p>
        </p:txBody>
      </p:sp>
      <p:sp>
        <p:nvSpPr>
          <p:cNvPr id="73" name="Google Shape;73;p19"/>
          <p:cNvSpPr txBox="1"/>
          <p:nvPr>
            <p:ph type="title"/>
          </p:nvPr>
        </p:nvSpPr>
        <p:spPr>
          <a:xfrm>
            <a:off x="0" y="1600842"/>
            <a:ext cx="18288000" cy="463800"/>
          </a:xfrm>
          <a:prstGeom prst="rect">
            <a:avLst/>
          </a:prstGeom>
        </p:spPr>
        <p:txBody>
          <a:bodyPr anchorCtr="0" anchor="ctr" bIns="0" lIns="108000" spcFirstLastPara="1" rIns="0" wrap="square" tIns="0">
            <a:noAutofit/>
          </a:bodyPr>
          <a:lstStyle>
            <a:lvl1pPr lvl="0" rtl="0">
              <a:spcBef>
                <a:spcPts val="0"/>
              </a:spcBef>
              <a:spcAft>
                <a:spcPts val="0"/>
              </a:spcAft>
              <a:buSzPts val="2000"/>
              <a:buFont typeface="Open Sans SemiBold"/>
              <a:buNone/>
              <a:defRPr sz="2000">
                <a:latin typeface="Open Sans SemiBold"/>
                <a:ea typeface="Open Sans SemiBold"/>
                <a:cs typeface="Open Sans SemiBold"/>
                <a:sym typeface="Open Sans SemiBold"/>
              </a:defRPr>
            </a:lvl1pPr>
            <a:lvl2pPr lvl="1"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2pPr>
            <a:lvl3pPr lvl="2"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3pPr>
            <a:lvl4pPr lvl="3"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4pPr>
            <a:lvl5pPr lvl="4"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5pPr>
            <a:lvl6pPr lvl="5"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6pPr>
            <a:lvl7pPr lvl="6"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7pPr>
            <a:lvl8pPr lvl="7"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8pPr>
            <a:lvl9pPr lvl="8" rtl="0">
              <a:spcBef>
                <a:spcPts val="0"/>
              </a:spcBef>
              <a:spcAft>
                <a:spcPts val="0"/>
              </a:spcAft>
              <a:buSzPts val="2000"/>
              <a:buFont typeface="Open Sans SemiBold"/>
              <a:buNone/>
              <a:defRPr b="0" sz="2000">
                <a:latin typeface="Open Sans SemiBold"/>
                <a:ea typeface="Open Sans SemiBold"/>
                <a:cs typeface="Open Sans SemiBold"/>
                <a:sym typeface="Open Sans SemiBold"/>
              </a:defRPr>
            </a:lvl9pPr>
          </a:lstStyle>
          <a:p/>
        </p:txBody>
      </p:sp>
      <p:sp>
        <p:nvSpPr>
          <p:cNvPr id="74" name="Google Shape;74;p19"/>
          <p:cNvSpPr txBox="1"/>
          <p:nvPr/>
        </p:nvSpPr>
        <p:spPr>
          <a:xfrm>
            <a:off x="16523363" y="8452200"/>
            <a:ext cx="1704600" cy="184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1200">
                <a:latin typeface="Open Sans Medium"/>
                <a:ea typeface="Open Sans Medium"/>
                <a:cs typeface="Open Sans Medium"/>
                <a:sym typeface="Open Sans Medium"/>
              </a:rPr>
              <a:t>https://ib1.org/perseus</a:t>
            </a:r>
            <a:endParaRPr sz="1200">
              <a:latin typeface="Open Sans Medium"/>
              <a:ea typeface="Open Sans Medium"/>
              <a:cs typeface="Open Sans Medium"/>
              <a:sym typeface="Open Sans Medium"/>
            </a:endParaRPr>
          </a:p>
        </p:txBody>
      </p:sp>
      <p:pic>
        <p:nvPicPr>
          <p:cNvPr id="75" name="Google Shape;75;p19"/>
          <p:cNvPicPr preferRelativeResize="0"/>
          <p:nvPr/>
        </p:nvPicPr>
        <p:blipFill>
          <a:blip r:embed="rId2">
            <a:alphaModFix amt="5000"/>
          </a:blip>
          <a:stretch>
            <a:fillRect/>
          </a:stretch>
        </p:blipFill>
        <p:spPr>
          <a:xfrm>
            <a:off x="140772" y="1606680"/>
            <a:ext cx="9003223" cy="7073325"/>
          </a:xfrm>
          <a:prstGeom prst="rect">
            <a:avLst/>
          </a:prstGeom>
          <a:noFill/>
          <a:ln>
            <a:noFill/>
          </a:ln>
        </p:spPr>
      </p:pic>
      <p:pic>
        <p:nvPicPr>
          <p:cNvPr id="76" name="Google Shape;76;p19"/>
          <p:cNvPicPr preferRelativeResize="0"/>
          <p:nvPr/>
        </p:nvPicPr>
        <p:blipFill>
          <a:blip r:embed="rId2">
            <a:alphaModFix amt="5000"/>
          </a:blip>
          <a:stretch>
            <a:fillRect/>
          </a:stretch>
        </p:blipFill>
        <p:spPr>
          <a:xfrm>
            <a:off x="9143997" y="1606680"/>
            <a:ext cx="9003223" cy="7073325"/>
          </a:xfrm>
          <a:prstGeom prst="rect">
            <a:avLst/>
          </a:prstGeom>
          <a:noFill/>
          <a:ln>
            <a:noFill/>
          </a:ln>
        </p:spPr>
      </p:pic>
      <p:pic>
        <p:nvPicPr>
          <p:cNvPr id="77" name="Google Shape;77;p19"/>
          <p:cNvPicPr preferRelativeResize="0"/>
          <p:nvPr/>
        </p:nvPicPr>
        <p:blipFill>
          <a:blip r:embed="rId3">
            <a:alphaModFix/>
          </a:blip>
          <a:stretch>
            <a:fillRect/>
          </a:stretch>
        </p:blipFill>
        <p:spPr>
          <a:xfrm>
            <a:off x="16317512" y="8448872"/>
            <a:ext cx="191099" cy="19114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chematic - frame - narrow 1">
  <p:cSld name="TITLE_4_3">
    <p:spTree>
      <p:nvGrpSpPr>
        <p:cNvPr id="78" name="Shape 78"/>
        <p:cNvGrpSpPr/>
        <p:nvPr/>
      </p:nvGrpSpPr>
      <p:grpSpPr>
        <a:xfrm>
          <a:off x="0" y="0"/>
          <a:ext cx="0" cy="0"/>
          <a:chOff x="0" y="0"/>
          <a:chExt cx="0" cy="0"/>
        </a:xfrm>
      </p:grpSpPr>
      <p:sp>
        <p:nvSpPr>
          <p:cNvPr id="79" name="Google Shape;79;p20"/>
          <p:cNvSpPr/>
          <p:nvPr/>
        </p:nvSpPr>
        <p:spPr>
          <a:xfrm>
            <a:off x="0" y="2003400"/>
            <a:ext cx="18270000" cy="628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Open Sans"/>
              <a:ea typeface="Open Sans"/>
              <a:cs typeface="Open Sans"/>
              <a:sym typeface="Open Sans"/>
            </a:endParaRPr>
          </a:p>
        </p:txBody>
      </p:sp>
      <p:sp>
        <p:nvSpPr>
          <p:cNvPr id="80" name="Google Shape;80;p20"/>
          <p:cNvSpPr txBox="1"/>
          <p:nvPr>
            <p:ph type="title"/>
          </p:nvPr>
        </p:nvSpPr>
        <p:spPr>
          <a:xfrm>
            <a:off x="0" y="2010852"/>
            <a:ext cx="18288000" cy="463800"/>
          </a:xfrm>
          <a:prstGeom prst="rect">
            <a:avLst/>
          </a:prstGeom>
        </p:spPr>
        <p:txBody>
          <a:bodyPr anchorCtr="0" anchor="ctr" bIns="0" lIns="108000" spcFirstLastPara="1" rIns="0" wrap="square" tIns="0">
            <a:noAutofit/>
          </a:bodyPr>
          <a:lstStyle>
            <a:lvl1pPr lvl="0" rtl="0">
              <a:spcBef>
                <a:spcPts val="0"/>
              </a:spcBef>
              <a:spcAft>
                <a:spcPts val="0"/>
              </a:spcAft>
              <a:buSzPts val="2000"/>
              <a:buFont typeface="Open Sans SemiBold"/>
              <a:buNone/>
              <a:defRPr sz="2000">
                <a:latin typeface="Open Sans SemiBold"/>
                <a:ea typeface="Open Sans SemiBold"/>
                <a:cs typeface="Open Sans SemiBold"/>
                <a:sym typeface="Open Sans SemiBold"/>
              </a:defRPr>
            </a:lvl1pPr>
            <a:lvl2pPr lvl="1" rtl="0">
              <a:spcBef>
                <a:spcPts val="0"/>
              </a:spcBef>
              <a:spcAft>
                <a:spcPts val="0"/>
              </a:spcAft>
              <a:buSzPts val="2000"/>
              <a:buFont typeface="Open Sans Medium"/>
              <a:buNone/>
              <a:defRPr b="0" sz="2000">
                <a:latin typeface="Open Sans Medium"/>
                <a:ea typeface="Open Sans Medium"/>
                <a:cs typeface="Open Sans Medium"/>
                <a:sym typeface="Open Sans Medium"/>
              </a:defRPr>
            </a:lvl2pPr>
            <a:lvl3pPr lvl="2" rtl="0">
              <a:spcBef>
                <a:spcPts val="0"/>
              </a:spcBef>
              <a:spcAft>
                <a:spcPts val="0"/>
              </a:spcAft>
              <a:buSzPts val="2000"/>
              <a:buFont typeface="Open Sans Medium"/>
              <a:buNone/>
              <a:defRPr b="0" sz="2000">
                <a:latin typeface="Open Sans Medium"/>
                <a:ea typeface="Open Sans Medium"/>
                <a:cs typeface="Open Sans Medium"/>
                <a:sym typeface="Open Sans Medium"/>
              </a:defRPr>
            </a:lvl3pPr>
            <a:lvl4pPr lvl="3" rtl="0">
              <a:spcBef>
                <a:spcPts val="0"/>
              </a:spcBef>
              <a:spcAft>
                <a:spcPts val="0"/>
              </a:spcAft>
              <a:buSzPts val="2000"/>
              <a:buFont typeface="Open Sans Medium"/>
              <a:buNone/>
              <a:defRPr b="0" sz="2000">
                <a:latin typeface="Open Sans Medium"/>
                <a:ea typeface="Open Sans Medium"/>
                <a:cs typeface="Open Sans Medium"/>
                <a:sym typeface="Open Sans Medium"/>
              </a:defRPr>
            </a:lvl4pPr>
            <a:lvl5pPr lvl="4" rtl="0">
              <a:spcBef>
                <a:spcPts val="0"/>
              </a:spcBef>
              <a:spcAft>
                <a:spcPts val="0"/>
              </a:spcAft>
              <a:buSzPts val="2000"/>
              <a:buFont typeface="Open Sans Medium"/>
              <a:buNone/>
              <a:defRPr b="0" sz="2000">
                <a:latin typeface="Open Sans Medium"/>
                <a:ea typeface="Open Sans Medium"/>
                <a:cs typeface="Open Sans Medium"/>
                <a:sym typeface="Open Sans Medium"/>
              </a:defRPr>
            </a:lvl5pPr>
            <a:lvl6pPr lvl="5" rtl="0">
              <a:spcBef>
                <a:spcPts val="0"/>
              </a:spcBef>
              <a:spcAft>
                <a:spcPts val="0"/>
              </a:spcAft>
              <a:buSzPts val="2000"/>
              <a:buFont typeface="Open Sans Medium"/>
              <a:buNone/>
              <a:defRPr b="0" sz="2000">
                <a:latin typeface="Open Sans Medium"/>
                <a:ea typeface="Open Sans Medium"/>
                <a:cs typeface="Open Sans Medium"/>
                <a:sym typeface="Open Sans Medium"/>
              </a:defRPr>
            </a:lvl6pPr>
            <a:lvl7pPr lvl="6" rtl="0">
              <a:spcBef>
                <a:spcPts val="0"/>
              </a:spcBef>
              <a:spcAft>
                <a:spcPts val="0"/>
              </a:spcAft>
              <a:buSzPts val="2000"/>
              <a:buFont typeface="Open Sans Medium"/>
              <a:buNone/>
              <a:defRPr b="0" sz="2000">
                <a:latin typeface="Open Sans Medium"/>
                <a:ea typeface="Open Sans Medium"/>
                <a:cs typeface="Open Sans Medium"/>
                <a:sym typeface="Open Sans Medium"/>
              </a:defRPr>
            </a:lvl7pPr>
            <a:lvl8pPr lvl="7" rtl="0">
              <a:spcBef>
                <a:spcPts val="0"/>
              </a:spcBef>
              <a:spcAft>
                <a:spcPts val="0"/>
              </a:spcAft>
              <a:buSzPts val="2000"/>
              <a:buFont typeface="Open Sans Medium"/>
              <a:buNone/>
              <a:defRPr b="0" sz="2000">
                <a:latin typeface="Open Sans Medium"/>
                <a:ea typeface="Open Sans Medium"/>
                <a:cs typeface="Open Sans Medium"/>
                <a:sym typeface="Open Sans Medium"/>
              </a:defRPr>
            </a:lvl8pPr>
            <a:lvl9pPr lvl="8" rtl="0">
              <a:spcBef>
                <a:spcPts val="0"/>
              </a:spcBef>
              <a:spcAft>
                <a:spcPts val="0"/>
              </a:spcAft>
              <a:buSzPts val="2000"/>
              <a:buFont typeface="Open Sans Medium"/>
              <a:buNone/>
              <a:defRPr b="0" sz="2000">
                <a:latin typeface="Open Sans Medium"/>
                <a:ea typeface="Open Sans Medium"/>
                <a:cs typeface="Open Sans Medium"/>
                <a:sym typeface="Open Sans Medium"/>
              </a:defRPr>
            </a:lvl9pPr>
          </a:lstStyle>
          <a:p/>
        </p:txBody>
      </p:sp>
      <p:sp>
        <p:nvSpPr>
          <p:cNvPr id="81" name="Google Shape;81;p20"/>
          <p:cNvSpPr txBox="1"/>
          <p:nvPr/>
        </p:nvSpPr>
        <p:spPr>
          <a:xfrm>
            <a:off x="16523363" y="8069195"/>
            <a:ext cx="1704600" cy="184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1200">
                <a:latin typeface="Open Sans Medium"/>
                <a:ea typeface="Open Sans Medium"/>
                <a:cs typeface="Open Sans Medium"/>
                <a:sym typeface="Open Sans Medium"/>
              </a:rPr>
              <a:t>https://ib1.org/perseus</a:t>
            </a:r>
            <a:endParaRPr sz="1200">
              <a:latin typeface="Open Sans Medium"/>
              <a:ea typeface="Open Sans Medium"/>
              <a:cs typeface="Open Sans Medium"/>
              <a:sym typeface="Open Sans Medium"/>
            </a:endParaRPr>
          </a:p>
        </p:txBody>
      </p:sp>
      <p:pic>
        <p:nvPicPr>
          <p:cNvPr id="82" name="Google Shape;82;p20"/>
          <p:cNvPicPr preferRelativeResize="0"/>
          <p:nvPr/>
        </p:nvPicPr>
        <p:blipFill rotWithShape="1">
          <a:blip r:embed="rId2">
            <a:alphaModFix amt="5000"/>
          </a:blip>
          <a:srcRect b="5602" l="0" r="0" t="5611"/>
          <a:stretch/>
        </p:blipFill>
        <p:spPr>
          <a:xfrm>
            <a:off x="140775" y="2003400"/>
            <a:ext cx="9003223" cy="6280201"/>
          </a:xfrm>
          <a:prstGeom prst="rect">
            <a:avLst/>
          </a:prstGeom>
          <a:noFill/>
          <a:ln>
            <a:noFill/>
          </a:ln>
        </p:spPr>
      </p:pic>
      <p:pic>
        <p:nvPicPr>
          <p:cNvPr id="83" name="Google Shape;83;p20"/>
          <p:cNvPicPr preferRelativeResize="0"/>
          <p:nvPr/>
        </p:nvPicPr>
        <p:blipFill rotWithShape="1">
          <a:blip r:embed="rId2">
            <a:alphaModFix amt="5000"/>
          </a:blip>
          <a:srcRect b="5495" l="0" r="0" t="5717"/>
          <a:stretch/>
        </p:blipFill>
        <p:spPr>
          <a:xfrm>
            <a:off x="9144000" y="2010862"/>
            <a:ext cx="9003223" cy="6280201"/>
          </a:xfrm>
          <a:prstGeom prst="rect">
            <a:avLst/>
          </a:prstGeom>
          <a:noFill/>
          <a:ln>
            <a:noFill/>
          </a:ln>
        </p:spPr>
      </p:pic>
      <p:pic>
        <p:nvPicPr>
          <p:cNvPr id="84" name="Google Shape;84;p20"/>
          <p:cNvPicPr preferRelativeResize="0"/>
          <p:nvPr/>
        </p:nvPicPr>
        <p:blipFill>
          <a:blip r:embed="rId3">
            <a:alphaModFix/>
          </a:blip>
          <a:stretch>
            <a:fillRect/>
          </a:stretch>
        </p:blipFill>
        <p:spPr>
          <a:xfrm>
            <a:off x="16317529" y="8065887"/>
            <a:ext cx="191099" cy="19114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heading">
  <p:cSld name="black + logo_1">
    <p:bg>
      <p:bgPr>
        <a:solidFill>
          <a:schemeClr val="dk2"/>
        </a:solidFill>
      </p:bgPr>
    </p:bg>
    <p:spTree>
      <p:nvGrpSpPr>
        <p:cNvPr id="85" name="Shape 85"/>
        <p:cNvGrpSpPr/>
        <p:nvPr/>
      </p:nvGrpSpPr>
      <p:grpSpPr>
        <a:xfrm>
          <a:off x="0" y="0"/>
          <a:ext cx="0" cy="0"/>
          <a:chOff x="0" y="0"/>
          <a:chExt cx="0" cy="0"/>
        </a:xfrm>
      </p:grpSpPr>
      <p:sp>
        <p:nvSpPr>
          <p:cNvPr id="86" name="Google Shape;86;p21"/>
          <p:cNvSpPr txBox="1"/>
          <p:nvPr>
            <p:ph idx="1" type="subTitle"/>
          </p:nvPr>
        </p:nvSpPr>
        <p:spPr>
          <a:xfrm>
            <a:off x="1032823" y="6098274"/>
            <a:ext cx="13826400" cy="556800"/>
          </a:xfrm>
          <a:prstGeom prst="rect">
            <a:avLst/>
          </a:prstGeom>
        </p:spPr>
        <p:txBody>
          <a:bodyPr anchorCtr="0" anchor="ctr" bIns="0" lIns="0" spcFirstLastPara="1" rIns="1080000" wrap="square" tIns="0">
            <a:noAutofit/>
          </a:bodyPr>
          <a:lstStyle>
            <a:lvl1pPr lvl="0" algn="l">
              <a:lnSpc>
                <a:spcPct val="100000"/>
              </a:lnSpc>
              <a:spcBef>
                <a:spcPts val="0"/>
              </a:spcBef>
              <a:spcAft>
                <a:spcPts val="0"/>
              </a:spcAft>
              <a:buClr>
                <a:schemeClr val="lt2"/>
              </a:buClr>
              <a:buSzPts val="5400"/>
              <a:buNone/>
              <a:defRPr b="1" sz="5400">
                <a:solidFill>
                  <a:schemeClr val="lt2"/>
                </a:solidFill>
              </a:defRPr>
            </a:lvl1pPr>
            <a:lvl2pPr lvl="1" algn="ctr">
              <a:lnSpc>
                <a:spcPct val="100000"/>
              </a:lnSpc>
              <a:spcBef>
                <a:spcPts val="0"/>
              </a:spcBef>
              <a:spcAft>
                <a:spcPts val="0"/>
              </a:spcAft>
              <a:buClr>
                <a:schemeClr val="lt2"/>
              </a:buClr>
              <a:buSzPts val="3600"/>
              <a:buNone/>
              <a:defRPr sz="3600">
                <a:solidFill>
                  <a:schemeClr val="lt2"/>
                </a:solidFill>
              </a:defRPr>
            </a:lvl2pPr>
            <a:lvl3pPr lvl="2" algn="ctr">
              <a:lnSpc>
                <a:spcPct val="100000"/>
              </a:lnSpc>
              <a:spcBef>
                <a:spcPts val="0"/>
              </a:spcBef>
              <a:spcAft>
                <a:spcPts val="0"/>
              </a:spcAft>
              <a:buClr>
                <a:schemeClr val="lt2"/>
              </a:buClr>
              <a:buSzPts val="3600"/>
              <a:buNone/>
              <a:defRPr sz="3600">
                <a:solidFill>
                  <a:schemeClr val="lt2"/>
                </a:solidFill>
              </a:defRPr>
            </a:lvl3pPr>
            <a:lvl4pPr lvl="3" algn="ctr">
              <a:lnSpc>
                <a:spcPct val="100000"/>
              </a:lnSpc>
              <a:spcBef>
                <a:spcPts val="0"/>
              </a:spcBef>
              <a:spcAft>
                <a:spcPts val="0"/>
              </a:spcAft>
              <a:buClr>
                <a:schemeClr val="lt2"/>
              </a:buClr>
              <a:buSzPts val="3600"/>
              <a:buNone/>
              <a:defRPr sz="3600">
                <a:solidFill>
                  <a:schemeClr val="lt2"/>
                </a:solidFill>
              </a:defRPr>
            </a:lvl4pPr>
            <a:lvl5pPr lvl="4" algn="ctr">
              <a:lnSpc>
                <a:spcPct val="100000"/>
              </a:lnSpc>
              <a:spcBef>
                <a:spcPts val="0"/>
              </a:spcBef>
              <a:spcAft>
                <a:spcPts val="0"/>
              </a:spcAft>
              <a:buClr>
                <a:schemeClr val="lt2"/>
              </a:buClr>
              <a:buSzPts val="3600"/>
              <a:buNone/>
              <a:defRPr sz="3600">
                <a:solidFill>
                  <a:schemeClr val="lt2"/>
                </a:solidFill>
              </a:defRPr>
            </a:lvl5pPr>
            <a:lvl6pPr lvl="5" algn="ctr">
              <a:lnSpc>
                <a:spcPct val="100000"/>
              </a:lnSpc>
              <a:spcBef>
                <a:spcPts val="0"/>
              </a:spcBef>
              <a:spcAft>
                <a:spcPts val="0"/>
              </a:spcAft>
              <a:buClr>
                <a:schemeClr val="lt2"/>
              </a:buClr>
              <a:buSzPts val="3600"/>
              <a:buNone/>
              <a:defRPr sz="3600">
                <a:solidFill>
                  <a:schemeClr val="lt2"/>
                </a:solidFill>
              </a:defRPr>
            </a:lvl6pPr>
            <a:lvl7pPr lvl="6" algn="ctr">
              <a:lnSpc>
                <a:spcPct val="100000"/>
              </a:lnSpc>
              <a:spcBef>
                <a:spcPts val="0"/>
              </a:spcBef>
              <a:spcAft>
                <a:spcPts val="0"/>
              </a:spcAft>
              <a:buClr>
                <a:schemeClr val="lt2"/>
              </a:buClr>
              <a:buSzPts val="3600"/>
              <a:buNone/>
              <a:defRPr sz="3600">
                <a:solidFill>
                  <a:schemeClr val="lt2"/>
                </a:solidFill>
              </a:defRPr>
            </a:lvl7pPr>
            <a:lvl8pPr lvl="7" algn="ctr">
              <a:lnSpc>
                <a:spcPct val="100000"/>
              </a:lnSpc>
              <a:spcBef>
                <a:spcPts val="0"/>
              </a:spcBef>
              <a:spcAft>
                <a:spcPts val="0"/>
              </a:spcAft>
              <a:buClr>
                <a:schemeClr val="lt2"/>
              </a:buClr>
              <a:buSzPts val="3600"/>
              <a:buNone/>
              <a:defRPr sz="3600">
                <a:solidFill>
                  <a:schemeClr val="lt2"/>
                </a:solidFill>
              </a:defRPr>
            </a:lvl8pPr>
            <a:lvl9pPr lvl="8" algn="ctr">
              <a:lnSpc>
                <a:spcPct val="100000"/>
              </a:lnSpc>
              <a:spcBef>
                <a:spcPts val="0"/>
              </a:spcBef>
              <a:spcAft>
                <a:spcPts val="0"/>
              </a:spcAft>
              <a:buClr>
                <a:schemeClr val="lt2"/>
              </a:buClr>
              <a:buSzPts val="3600"/>
              <a:buNone/>
              <a:defRPr sz="3600">
                <a:solidFill>
                  <a:schemeClr val="lt2"/>
                </a:solidFill>
              </a:defRPr>
            </a:lvl9pPr>
          </a:lstStyle>
          <a:p/>
        </p:txBody>
      </p:sp>
      <p:pic>
        <p:nvPicPr>
          <p:cNvPr id="87" name="Google Shape;87;p21"/>
          <p:cNvPicPr preferRelativeResize="0"/>
          <p:nvPr/>
        </p:nvPicPr>
        <p:blipFill>
          <a:blip r:embed="rId2">
            <a:alphaModFix/>
          </a:blip>
          <a:stretch>
            <a:fillRect/>
          </a:stretch>
        </p:blipFill>
        <p:spPr>
          <a:xfrm>
            <a:off x="16660761" y="9559864"/>
            <a:ext cx="482288" cy="482236"/>
          </a:xfrm>
          <a:prstGeom prst="rect">
            <a:avLst/>
          </a:prstGeom>
          <a:noFill/>
          <a:ln>
            <a:noFill/>
          </a:ln>
        </p:spPr>
      </p:pic>
      <p:sp>
        <p:nvSpPr>
          <p:cNvPr id="88" name="Google Shape;88;p21"/>
          <p:cNvSpPr txBox="1"/>
          <p:nvPr/>
        </p:nvSpPr>
        <p:spPr>
          <a:xfrm>
            <a:off x="17200762" y="9583275"/>
            <a:ext cx="823200" cy="420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800">
                <a:solidFill>
                  <a:schemeClr val="accent4"/>
                </a:solidFill>
                <a:latin typeface="Open Sans Medium"/>
                <a:ea typeface="Open Sans Medium"/>
                <a:cs typeface="Open Sans Medium"/>
                <a:sym typeface="Open Sans Medium"/>
              </a:rPr>
              <a:t>ib1.org</a:t>
            </a:r>
            <a:endParaRPr sz="1800">
              <a:solidFill>
                <a:schemeClr val="accent4"/>
              </a:solidFill>
              <a:latin typeface="Open Sans Medium"/>
              <a:ea typeface="Open Sans Medium"/>
              <a:cs typeface="Open Sans Medium"/>
              <a:sym typeface="Open Sans Medium"/>
            </a:endParaRPr>
          </a:p>
        </p:txBody>
      </p:sp>
      <p:sp>
        <p:nvSpPr>
          <p:cNvPr id="89" name="Google Shape;89;p21"/>
          <p:cNvSpPr txBox="1"/>
          <p:nvPr>
            <p:ph type="title"/>
          </p:nvPr>
        </p:nvSpPr>
        <p:spPr>
          <a:xfrm>
            <a:off x="3896775" y="980588"/>
            <a:ext cx="12486300" cy="3792600"/>
          </a:xfrm>
          <a:prstGeom prst="rect">
            <a:avLst/>
          </a:prstGeom>
        </p:spPr>
        <p:txBody>
          <a:bodyPr anchorCtr="0" anchor="ctr" bIns="0" lIns="0" spcFirstLastPara="1" rIns="0" wrap="square" tIns="0">
            <a:noAutofit/>
          </a:bodyPr>
          <a:lstStyle>
            <a:lvl1pPr lvl="0">
              <a:spcBef>
                <a:spcPts val="0"/>
              </a:spcBef>
              <a:spcAft>
                <a:spcPts val="0"/>
              </a:spcAft>
              <a:buClr>
                <a:schemeClr val="accent1"/>
              </a:buClr>
              <a:buSzPts val="10200"/>
              <a:buNone/>
              <a:defRPr b="1" sz="10200">
                <a:solidFill>
                  <a:schemeClr val="accent1"/>
                </a:solidFill>
              </a:defRPr>
            </a:lvl1pPr>
            <a:lvl2pPr lvl="1">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2pPr>
            <a:lvl3pPr lvl="2">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3pPr>
            <a:lvl4pPr lvl="3">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4pPr>
            <a:lvl5pPr lvl="4">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5pPr>
            <a:lvl6pPr lvl="5">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6pPr>
            <a:lvl7pPr lvl="6">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7pPr>
            <a:lvl8pPr lvl="7">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8pPr>
            <a:lvl9pPr lvl="8">
              <a:spcBef>
                <a:spcPts val="0"/>
              </a:spcBef>
              <a:spcAft>
                <a:spcPts val="0"/>
              </a:spcAft>
              <a:buClr>
                <a:schemeClr val="lt2"/>
              </a:buClr>
              <a:buSzPts val="10200"/>
              <a:buFont typeface="Open Sans"/>
              <a:buNone/>
              <a:defRPr b="1" sz="10200">
                <a:solidFill>
                  <a:schemeClr val="lt2"/>
                </a:solidFill>
                <a:latin typeface="Open Sans"/>
                <a:ea typeface="Open Sans"/>
                <a:cs typeface="Open Sans"/>
                <a:sym typeface="Open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623400" y="4301700"/>
            <a:ext cx="17041200" cy="1683600"/>
          </a:xfrm>
          <a:prstGeom prst="rect">
            <a:avLst/>
          </a:prstGeom>
        </p:spPr>
        <p:txBody>
          <a:bodyPr anchorCtr="0" anchor="ctr" bIns="182850" lIns="182850" spcFirstLastPara="1" rIns="182850" wrap="square" tIns="182850">
            <a:norm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15" name="Google Shape;15;p3"/>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chematic blueprint - frame-tall">
  <p:cSld name="TITLE_4_2_1">
    <p:spTree>
      <p:nvGrpSpPr>
        <p:cNvPr id="90" name="Shape 90"/>
        <p:cNvGrpSpPr/>
        <p:nvPr/>
      </p:nvGrpSpPr>
      <p:grpSpPr>
        <a:xfrm>
          <a:off x="0" y="0"/>
          <a:ext cx="0" cy="0"/>
          <a:chOff x="0" y="0"/>
          <a:chExt cx="0" cy="0"/>
        </a:xfrm>
      </p:grpSpPr>
      <p:sp>
        <p:nvSpPr>
          <p:cNvPr id="91" name="Google Shape;91;p22"/>
          <p:cNvSpPr/>
          <p:nvPr/>
        </p:nvSpPr>
        <p:spPr>
          <a:xfrm>
            <a:off x="4950" y="1594875"/>
            <a:ext cx="18278100" cy="7097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92" name="Google Shape;92;p22"/>
          <p:cNvSpPr txBox="1"/>
          <p:nvPr>
            <p:ph type="title"/>
          </p:nvPr>
        </p:nvSpPr>
        <p:spPr>
          <a:xfrm>
            <a:off x="0" y="1600842"/>
            <a:ext cx="18288000" cy="463500"/>
          </a:xfrm>
          <a:prstGeom prst="rect">
            <a:avLst/>
          </a:prstGeom>
        </p:spPr>
        <p:txBody>
          <a:bodyPr anchorCtr="0" anchor="ctr" bIns="0" lIns="108000" spcFirstLastPara="1" rIns="0" wrap="square" tIns="0">
            <a:noAutofit/>
          </a:bodyPr>
          <a:lstStyle>
            <a:lvl1pPr lvl="0">
              <a:spcBef>
                <a:spcPts val="0"/>
              </a:spcBef>
              <a:spcAft>
                <a:spcPts val="0"/>
              </a:spcAft>
              <a:buSzPts val="2000"/>
              <a:buFont typeface="Open Sans SemiBold"/>
              <a:buNone/>
              <a:defRPr sz="2000">
                <a:latin typeface="Open Sans SemiBold"/>
                <a:ea typeface="Open Sans SemiBold"/>
                <a:cs typeface="Open Sans SemiBold"/>
                <a:sym typeface="Open Sans SemiBold"/>
              </a:defRPr>
            </a:lvl1pPr>
            <a:lvl2pPr lvl="1">
              <a:spcBef>
                <a:spcPts val="0"/>
              </a:spcBef>
              <a:spcAft>
                <a:spcPts val="0"/>
              </a:spcAft>
              <a:buSzPts val="2000"/>
              <a:buFont typeface="Open Sans SemiBold"/>
              <a:buNone/>
              <a:defRPr b="0" sz="2000">
                <a:latin typeface="Open Sans SemiBold"/>
                <a:ea typeface="Open Sans SemiBold"/>
                <a:cs typeface="Open Sans SemiBold"/>
                <a:sym typeface="Open Sans SemiBold"/>
              </a:defRPr>
            </a:lvl2pPr>
            <a:lvl3pPr lvl="2">
              <a:spcBef>
                <a:spcPts val="0"/>
              </a:spcBef>
              <a:spcAft>
                <a:spcPts val="0"/>
              </a:spcAft>
              <a:buSzPts val="2000"/>
              <a:buFont typeface="Open Sans SemiBold"/>
              <a:buNone/>
              <a:defRPr b="0" sz="2000">
                <a:latin typeface="Open Sans SemiBold"/>
                <a:ea typeface="Open Sans SemiBold"/>
                <a:cs typeface="Open Sans SemiBold"/>
                <a:sym typeface="Open Sans SemiBold"/>
              </a:defRPr>
            </a:lvl3pPr>
            <a:lvl4pPr lvl="3">
              <a:spcBef>
                <a:spcPts val="0"/>
              </a:spcBef>
              <a:spcAft>
                <a:spcPts val="0"/>
              </a:spcAft>
              <a:buSzPts val="2000"/>
              <a:buFont typeface="Open Sans SemiBold"/>
              <a:buNone/>
              <a:defRPr b="0" sz="2000">
                <a:latin typeface="Open Sans SemiBold"/>
                <a:ea typeface="Open Sans SemiBold"/>
                <a:cs typeface="Open Sans SemiBold"/>
                <a:sym typeface="Open Sans SemiBold"/>
              </a:defRPr>
            </a:lvl4pPr>
            <a:lvl5pPr lvl="4">
              <a:spcBef>
                <a:spcPts val="0"/>
              </a:spcBef>
              <a:spcAft>
                <a:spcPts val="0"/>
              </a:spcAft>
              <a:buSzPts val="2000"/>
              <a:buFont typeface="Open Sans SemiBold"/>
              <a:buNone/>
              <a:defRPr b="0" sz="2000">
                <a:latin typeface="Open Sans SemiBold"/>
                <a:ea typeface="Open Sans SemiBold"/>
                <a:cs typeface="Open Sans SemiBold"/>
                <a:sym typeface="Open Sans SemiBold"/>
              </a:defRPr>
            </a:lvl5pPr>
            <a:lvl6pPr lvl="5">
              <a:spcBef>
                <a:spcPts val="0"/>
              </a:spcBef>
              <a:spcAft>
                <a:spcPts val="0"/>
              </a:spcAft>
              <a:buSzPts val="2000"/>
              <a:buFont typeface="Open Sans SemiBold"/>
              <a:buNone/>
              <a:defRPr b="0" sz="2000">
                <a:latin typeface="Open Sans SemiBold"/>
                <a:ea typeface="Open Sans SemiBold"/>
                <a:cs typeface="Open Sans SemiBold"/>
                <a:sym typeface="Open Sans SemiBold"/>
              </a:defRPr>
            </a:lvl6pPr>
            <a:lvl7pPr lvl="6">
              <a:spcBef>
                <a:spcPts val="0"/>
              </a:spcBef>
              <a:spcAft>
                <a:spcPts val="0"/>
              </a:spcAft>
              <a:buSzPts val="2000"/>
              <a:buFont typeface="Open Sans SemiBold"/>
              <a:buNone/>
              <a:defRPr b="0" sz="2000">
                <a:latin typeface="Open Sans SemiBold"/>
                <a:ea typeface="Open Sans SemiBold"/>
                <a:cs typeface="Open Sans SemiBold"/>
                <a:sym typeface="Open Sans SemiBold"/>
              </a:defRPr>
            </a:lvl7pPr>
            <a:lvl8pPr lvl="7">
              <a:spcBef>
                <a:spcPts val="0"/>
              </a:spcBef>
              <a:spcAft>
                <a:spcPts val="0"/>
              </a:spcAft>
              <a:buSzPts val="2000"/>
              <a:buFont typeface="Open Sans SemiBold"/>
              <a:buNone/>
              <a:defRPr b="0" sz="2000">
                <a:latin typeface="Open Sans SemiBold"/>
                <a:ea typeface="Open Sans SemiBold"/>
                <a:cs typeface="Open Sans SemiBold"/>
                <a:sym typeface="Open Sans SemiBold"/>
              </a:defRPr>
            </a:lvl8pPr>
            <a:lvl9pPr lvl="8">
              <a:spcBef>
                <a:spcPts val="0"/>
              </a:spcBef>
              <a:spcAft>
                <a:spcPts val="0"/>
              </a:spcAft>
              <a:buSzPts val="2000"/>
              <a:buFont typeface="Open Sans SemiBold"/>
              <a:buNone/>
              <a:defRPr b="0" sz="2000">
                <a:latin typeface="Open Sans SemiBold"/>
                <a:ea typeface="Open Sans SemiBold"/>
                <a:cs typeface="Open Sans SemiBold"/>
                <a:sym typeface="Open Sans SemiBold"/>
              </a:defRPr>
            </a:lvl9pPr>
          </a:lstStyle>
          <a:p/>
        </p:txBody>
      </p:sp>
      <p:pic>
        <p:nvPicPr>
          <p:cNvPr id="93" name="Google Shape;93;p22"/>
          <p:cNvPicPr preferRelativeResize="0"/>
          <p:nvPr/>
        </p:nvPicPr>
        <p:blipFill>
          <a:blip r:embed="rId2">
            <a:alphaModFix amt="5000"/>
          </a:blip>
          <a:stretch>
            <a:fillRect/>
          </a:stretch>
        </p:blipFill>
        <p:spPr>
          <a:xfrm>
            <a:off x="140772" y="1606680"/>
            <a:ext cx="9003223" cy="7073325"/>
          </a:xfrm>
          <a:prstGeom prst="rect">
            <a:avLst/>
          </a:prstGeom>
          <a:noFill/>
          <a:ln>
            <a:noFill/>
          </a:ln>
        </p:spPr>
      </p:pic>
      <p:pic>
        <p:nvPicPr>
          <p:cNvPr id="94" name="Google Shape;94;p22"/>
          <p:cNvPicPr preferRelativeResize="0"/>
          <p:nvPr/>
        </p:nvPicPr>
        <p:blipFill>
          <a:blip r:embed="rId2">
            <a:alphaModFix amt="5000"/>
          </a:blip>
          <a:stretch>
            <a:fillRect/>
          </a:stretch>
        </p:blipFill>
        <p:spPr>
          <a:xfrm>
            <a:off x="9143997" y="1606680"/>
            <a:ext cx="9003223" cy="7073325"/>
          </a:xfrm>
          <a:prstGeom prst="rect">
            <a:avLst/>
          </a:prstGeom>
          <a:noFill/>
          <a:ln>
            <a:noFill/>
          </a:ln>
        </p:spPr>
      </p:pic>
      <p:grpSp>
        <p:nvGrpSpPr>
          <p:cNvPr id="95" name="Google Shape;95;p22"/>
          <p:cNvGrpSpPr/>
          <p:nvPr/>
        </p:nvGrpSpPr>
        <p:grpSpPr>
          <a:xfrm>
            <a:off x="4950" y="8692836"/>
            <a:ext cx="18278100" cy="284400"/>
            <a:chOff x="3300" y="5795224"/>
            <a:chExt cx="12185400" cy="189600"/>
          </a:xfrm>
        </p:grpSpPr>
        <p:sp>
          <p:nvSpPr>
            <p:cNvPr id="96" name="Google Shape;96;p22"/>
            <p:cNvSpPr/>
            <p:nvPr/>
          </p:nvSpPr>
          <p:spPr>
            <a:xfrm>
              <a:off x="3300" y="5795224"/>
              <a:ext cx="121854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97" name="Google Shape;97;p22"/>
            <p:cNvSpPr txBox="1"/>
            <p:nvPr/>
          </p:nvSpPr>
          <p:spPr>
            <a:xfrm>
              <a:off x="8459" y="5799920"/>
              <a:ext cx="717300" cy="180600"/>
            </a:xfrm>
            <a:prstGeom prst="rect">
              <a:avLst/>
            </a:prstGeom>
            <a:solidFill>
              <a:schemeClr val="accent4"/>
            </a:solidFill>
            <a:ln>
              <a:noFill/>
            </a:ln>
          </p:spPr>
          <p:txBody>
            <a:bodyPr anchorCtr="0" anchor="ctr" bIns="0" lIns="0" spcFirstLastPara="1" rIns="54000" wrap="square" tIns="0">
              <a:noAutofit/>
            </a:bodyPr>
            <a:lstStyle/>
            <a:p>
              <a:pPr indent="0" lvl="0" marL="0" rtl="0" algn="r">
                <a:spcBef>
                  <a:spcPts val="0"/>
                </a:spcBef>
                <a:spcAft>
                  <a:spcPts val="0"/>
                </a:spcAft>
                <a:buNone/>
              </a:pPr>
              <a:r>
                <a:t/>
              </a:r>
              <a:endParaRPr sz="1200">
                <a:solidFill>
                  <a:schemeClr val="dk2"/>
                </a:solidFill>
                <a:latin typeface="Open Sans"/>
                <a:ea typeface="Open Sans"/>
                <a:cs typeface="Open Sans"/>
                <a:sym typeface="Open Sans"/>
              </a:endParaRPr>
            </a:p>
          </p:txBody>
        </p:sp>
        <p:sp>
          <p:nvSpPr>
            <p:cNvPr id="98" name="Google Shape;98;p22"/>
            <p:cNvSpPr txBox="1"/>
            <p:nvPr/>
          </p:nvSpPr>
          <p:spPr>
            <a:xfrm>
              <a:off x="725759" y="5799325"/>
              <a:ext cx="3174300" cy="180600"/>
            </a:xfrm>
            <a:prstGeom prst="rect">
              <a:avLst/>
            </a:prstGeom>
            <a:solidFill>
              <a:schemeClr val="accent3"/>
            </a:solidFill>
            <a:ln>
              <a:noFill/>
            </a:ln>
          </p:spPr>
          <p:txBody>
            <a:bodyPr anchorCtr="0" anchor="ctr" bIns="0" lIns="54000" spcFirstLastPara="1" rIns="54000" wrap="square" tIns="0">
              <a:noAutofit/>
            </a:bodyPr>
            <a:lstStyle/>
            <a:p>
              <a:pPr indent="0" lvl="0" marL="0" rtl="0" algn="l">
                <a:spcBef>
                  <a:spcPts val="0"/>
                </a:spcBef>
                <a:spcAft>
                  <a:spcPts val="0"/>
                </a:spcAft>
                <a:buNone/>
              </a:pPr>
              <a:r>
                <a:t/>
              </a:r>
              <a:endParaRPr b="0" sz="1200">
                <a:solidFill>
                  <a:schemeClr val="lt2"/>
                </a:solidFill>
              </a:endParaRPr>
            </a:p>
          </p:txBody>
        </p:sp>
        <p:sp>
          <p:nvSpPr>
            <p:cNvPr id="99" name="Google Shape;99;p22"/>
            <p:cNvSpPr txBox="1"/>
            <p:nvPr/>
          </p:nvSpPr>
          <p:spPr>
            <a:xfrm>
              <a:off x="11749764" y="5825858"/>
              <a:ext cx="378900" cy="12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1200">
                  <a:latin typeface="Open Sans Medium"/>
                  <a:ea typeface="Open Sans Medium"/>
                  <a:cs typeface="Open Sans Medium"/>
                  <a:sym typeface="Open Sans Medium"/>
                </a:rPr>
                <a:t>ib1.org</a:t>
              </a:r>
              <a:endParaRPr sz="1200">
                <a:latin typeface="Open Sans Medium"/>
                <a:ea typeface="Open Sans Medium"/>
                <a:cs typeface="Open Sans Medium"/>
                <a:sym typeface="Open Sans Medium"/>
              </a:endParaRPr>
            </a:p>
          </p:txBody>
        </p:sp>
        <p:pic>
          <p:nvPicPr>
            <p:cNvPr id="100" name="Google Shape;100;p22"/>
            <p:cNvPicPr preferRelativeResize="0"/>
            <p:nvPr/>
          </p:nvPicPr>
          <p:blipFill>
            <a:blip r:embed="rId3">
              <a:alphaModFix/>
            </a:blip>
            <a:stretch>
              <a:fillRect/>
            </a:stretch>
          </p:blipFill>
          <p:spPr>
            <a:xfrm>
              <a:off x="11634570" y="5826783"/>
              <a:ext cx="127400" cy="127425"/>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B1 schematic full slide">
  <p:cSld name="BLANK_3_2_1_1_3_1_1">
    <p:spTree>
      <p:nvGrpSpPr>
        <p:cNvPr id="101" name="Shape 101"/>
        <p:cNvGrpSpPr/>
        <p:nvPr/>
      </p:nvGrpSpPr>
      <p:grpSpPr>
        <a:xfrm>
          <a:off x="0" y="0"/>
          <a:ext cx="0" cy="0"/>
          <a:chOff x="0" y="0"/>
          <a:chExt cx="0" cy="0"/>
        </a:xfrm>
      </p:grpSpPr>
      <p:pic>
        <p:nvPicPr>
          <p:cNvPr id="102" name="Google Shape;102;p23"/>
          <p:cNvPicPr preferRelativeResize="0"/>
          <p:nvPr/>
        </p:nvPicPr>
        <p:blipFill rotWithShape="1">
          <a:blip r:embed="rId2">
            <a:alphaModFix amt="5000"/>
          </a:blip>
          <a:srcRect b="5602" l="0" r="0" t="5611"/>
          <a:stretch/>
        </p:blipFill>
        <p:spPr>
          <a:xfrm>
            <a:off x="4950" y="0"/>
            <a:ext cx="9003223" cy="6280201"/>
          </a:xfrm>
          <a:prstGeom prst="rect">
            <a:avLst/>
          </a:prstGeom>
          <a:noFill/>
          <a:ln>
            <a:noFill/>
          </a:ln>
        </p:spPr>
      </p:pic>
      <p:pic>
        <p:nvPicPr>
          <p:cNvPr id="103" name="Google Shape;103;p23"/>
          <p:cNvPicPr preferRelativeResize="0"/>
          <p:nvPr/>
        </p:nvPicPr>
        <p:blipFill rotWithShape="1">
          <a:blip r:embed="rId2">
            <a:alphaModFix amt="5000"/>
          </a:blip>
          <a:srcRect b="5602" l="0" r="0" t="5611"/>
          <a:stretch/>
        </p:blipFill>
        <p:spPr>
          <a:xfrm>
            <a:off x="-9225" y="6287662"/>
            <a:ext cx="9003223" cy="6280201"/>
          </a:xfrm>
          <a:prstGeom prst="rect">
            <a:avLst/>
          </a:prstGeom>
          <a:noFill/>
          <a:ln>
            <a:noFill/>
          </a:ln>
        </p:spPr>
      </p:pic>
      <p:sp>
        <p:nvSpPr>
          <p:cNvPr id="104" name="Google Shape;104;p23"/>
          <p:cNvSpPr txBox="1"/>
          <p:nvPr>
            <p:ph type="title"/>
          </p:nvPr>
        </p:nvSpPr>
        <p:spPr>
          <a:xfrm>
            <a:off x="100" y="435850"/>
            <a:ext cx="18288000" cy="495000"/>
          </a:xfrm>
          <a:prstGeom prst="rect">
            <a:avLst/>
          </a:prstGeom>
        </p:spPr>
        <p:txBody>
          <a:bodyPr anchorCtr="0" anchor="ctr" bIns="0" lIns="864000" spcFirstLastPara="1" rIns="2160000" wrap="square" tIns="0">
            <a:noAutofit/>
          </a:bodyPr>
          <a:lstStyle>
            <a:lvl1pPr lvl="0">
              <a:spcBef>
                <a:spcPts val="0"/>
              </a:spcBef>
              <a:spcAft>
                <a:spcPts val="0"/>
              </a:spcAft>
              <a:buClr>
                <a:schemeClr val="dk1"/>
              </a:buClr>
              <a:buSzPts val="2900"/>
              <a:buNone/>
              <a:defRPr b="1" sz="2900">
                <a:solidFill>
                  <a:schemeClr val="dk1"/>
                </a:solidFill>
              </a:defRPr>
            </a:lvl1pPr>
            <a:lvl2pPr lvl="1">
              <a:spcBef>
                <a:spcPts val="0"/>
              </a:spcBef>
              <a:spcAft>
                <a:spcPts val="0"/>
              </a:spcAft>
              <a:buSzPts val="2900"/>
              <a:buFont typeface="Open Sans"/>
              <a:buNone/>
              <a:defRPr b="1" sz="2900">
                <a:latin typeface="Open Sans"/>
                <a:ea typeface="Open Sans"/>
                <a:cs typeface="Open Sans"/>
                <a:sym typeface="Open Sans"/>
              </a:defRPr>
            </a:lvl2pPr>
            <a:lvl3pPr lvl="2">
              <a:spcBef>
                <a:spcPts val="0"/>
              </a:spcBef>
              <a:spcAft>
                <a:spcPts val="0"/>
              </a:spcAft>
              <a:buSzPts val="2900"/>
              <a:buFont typeface="Open Sans"/>
              <a:buNone/>
              <a:defRPr b="1" sz="2900">
                <a:latin typeface="Open Sans"/>
                <a:ea typeface="Open Sans"/>
                <a:cs typeface="Open Sans"/>
                <a:sym typeface="Open Sans"/>
              </a:defRPr>
            </a:lvl3pPr>
            <a:lvl4pPr lvl="3">
              <a:spcBef>
                <a:spcPts val="0"/>
              </a:spcBef>
              <a:spcAft>
                <a:spcPts val="0"/>
              </a:spcAft>
              <a:buSzPts val="2900"/>
              <a:buFont typeface="Open Sans"/>
              <a:buNone/>
              <a:defRPr b="1" sz="2900">
                <a:latin typeface="Open Sans"/>
                <a:ea typeface="Open Sans"/>
                <a:cs typeface="Open Sans"/>
                <a:sym typeface="Open Sans"/>
              </a:defRPr>
            </a:lvl4pPr>
            <a:lvl5pPr lvl="4">
              <a:spcBef>
                <a:spcPts val="0"/>
              </a:spcBef>
              <a:spcAft>
                <a:spcPts val="0"/>
              </a:spcAft>
              <a:buSzPts val="2900"/>
              <a:buFont typeface="Open Sans"/>
              <a:buNone/>
              <a:defRPr b="1" sz="2900">
                <a:latin typeface="Open Sans"/>
                <a:ea typeface="Open Sans"/>
                <a:cs typeface="Open Sans"/>
                <a:sym typeface="Open Sans"/>
              </a:defRPr>
            </a:lvl5pPr>
            <a:lvl6pPr lvl="5">
              <a:spcBef>
                <a:spcPts val="0"/>
              </a:spcBef>
              <a:spcAft>
                <a:spcPts val="0"/>
              </a:spcAft>
              <a:buSzPts val="2900"/>
              <a:buFont typeface="Open Sans"/>
              <a:buNone/>
              <a:defRPr b="1" sz="2900">
                <a:latin typeface="Open Sans"/>
                <a:ea typeface="Open Sans"/>
                <a:cs typeface="Open Sans"/>
                <a:sym typeface="Open Sans"/>
              </a:defRPr>
            </a:lvl6pPr>
            <a:lvl7pPr lvl="6">
              <a:spcBef>
                <a:spcPts val="0"/>
              </a:spcBef>
              <a:spcAft>
                <a:spcPts val="0"/>
              </a:spcAft>
              <a:buSzPts val="2900"/>
              <a:buFont typeface="Open Sans"/>
              <a:buNone/>
              <a:defRPr b="1" sz="2900">
                <a:latin typeface="Open Sans"/>
                <a:ea typeface="Open Sans"/>
                <a:cs typeface="Open Sans"/>
                <a:sym typeface="Open Sans"/>
              </a:defRPr>
            </a:lvl7pPr>
            <a:lvl8pPr lvl="7">
              <a:spcBef>
                <a:spcPts val="0"/>
              </a:spcBef>
              <a:spcAft>
                <a:spcPts val="0"/>
              </a:spcAft>
              <a:buSzPts val="2900"/>
              <a:buFont typeface="Open Sans"/>
              <a:buNone/>
              <a:defRPr b="1" sz="2900">
                <a:latin typeface="Open Sans"/>
                <a:ea typeface="Open Sans"/>
                <a:cs typeface="Open Sans"/>
                <a:sym typeface="Open Sans"/>
              </a:defRPr>
            </a:lvl8pPr>
            <a:lvl9pPr lvl="8">
              <a:spcBef>
                <a:spcPts val="0"/>
              </a:spcBef>
              <a:spcAft>
                <a:spcPts val="0"/>
              </a:spcAft>
              <a:buSzPts val="2900"/>
              <a:buFont typeface="Open Sans"/>
              <a:buNone/>
              <a:defRPr b="1" sz="2900">
                <a:latin typeface="Open Sans"/>
                <a:ea typeface="Open Sans"/>
                <a:cs typeface="Open Sans"/>
                <a:sym typeface="Open Sans"/>
              </a:defRPr>
            </a:lvl9pPr>
          </a:lstStyle>
          <a:p/>
        </p:txBody>
      </p:sp>
      <p:sp>
        <p:nvSpPr>
          <p:cNvPr id="105" name="Google Shape;105;p23"/>
          <p:cNvSpPr txBox="1"/>
          <p:nvPr>
            <p:ph idx="1" type="subTitle"/>
          </p:nvPr>
        </p:nvSpPr>
        <p:spPr>
          <a:xfrm>
            <a:off x="113" y="850504"/>
            <a:ext cx="18298500" cy="556800"/>
          </a:xfrm>
          <a:prstGeom prst="rect">
            <a:avLst/>
          </a:prstGeom>
        </p:spPr>
        <p:txBody>
          <a:bodyPr anchorCtr="0" anchor="ctr" bIns="0" lIns="880200" spcFirstLastPara="1" rIns="2160000" wrap="square" tIns="0">
            <a:noAutofit/>
          </a:bodyPr>
          <a:lstStyle>
            <a:lvl1pPr lvl="0" algn="l">
              <a:lnSpc>
                <a:spcPct val="100000"/>
              </a:lnSpc>
              <a:spcBef>
                <a:spcPts val="0"/>
              </a:spcBef>
              <a:spcAft>
                <a:spcPts val="0"/>
              </a:spcAft>
              <a:buClr>
                <a:srgbClr val="0D1C22"/>
              </a:buClr>
              <a:buSzPts val="1800"/>
              <a:buFont typeface="Open Sans"/>
              <a:buNone/>
              <a:defRPr sz="1800">
                <a:solidFill>
                  <a:srgbClr val="0D1C22"/>
                </a:solidFill>
                <a:latin typeface="Open Sans"/>
                <a:ea typeface="Open Sans"/>
                <a:cs typeface="Open Sans"/>
                <a:sym typeface="Open Sans"/>
              </a:defRPr>
            </a:lvl1pPr>
            <a:lvl2pPr lvl="1" algn="ctr">
              <a:lnSpc>
                <a:spcPct val="100000"/>
              </a:lnSpc>
              <a:spcBef>
                <a:spcPts val="0"/>
              </a:spcBef>
              <a:spcAft>
                <a:spcPts val="0"/>
              </a:spcAft>
              <a:buClr>
                <a:srgbClr val="0D1C22"/>
              </a:buClr>
              <a:buSzPts val="5600"/>
              <a:buNone/>
              <a:defRPr sz="5600">
                <a:solidFill>
                  <a:srgbClr val="0D1C22"/>
                </a:solidFill>
              </a:defRPr>
            </a:lvl2pPr>
            <a:lvl3pPr lvl="2" algn="ctr">
              <a:lnSpc>
                <a:spcPct val="100000"/>
              </a:lnSpc>
              <a:spcBef>
                <a:spcPts val="0"/>
              </a:spcBef>
              <a:spcAft>
                <a:spcPts val="0"/>
              </a:spcAft>
              <a:buClr>
                <a:srgbClr val="0D1C22"/>
              </a:buClr>
              <a:buSzPts val="5600"/>
              <a:buNone/>
              <a:defRPr sz="5600">
                <a:solidFill>
                  <a:srgbClr val="0D1C22"/>
                </a:solidFill>
              </a:defRPr>
            </a:lvl3pPr>
            <a:lvl4pPr lvl="3" algn="ctr">
              <a:lnSpc>
                <a:spcPct val="100000"/>
              </a:lnSpc>
              <a:spcBef>
                <a:spcPts val="0"/>
              </a:spcBef>
              <a:spcAft>
                <a:spcPts val="0"/>
              </a:spcAft>
              <a:buClr>
                <a:srgbClr val="0D1C22"/>
              </a:buClr>
              <a:buSzPts val="5600"/>
              <a:buNone/>
              <a:defRPr sz="5600">
                <a:solidFill>
                  <a:srgbClr val="0D1C22"/>
                </a:solidFill>
              </a:defRPr>
            </a:lvl4pPr>
            <a:lvl5pPr lvl="4" algn="ctr">
              <a:lnSpc>
                <a:spcPct val="100000"/>
              </a:lnSpc>
              <a:spcBef>
                <a:spcPts val="0"/>
              </a:spcBef>
              <a:spcAft>
                <a:spcPts val="0"/>
              </a:spcAft>
              <a:buClr>
                <a:srgbClr val="0D1C22"/>
              </a:buClr>
              <a:buSzPts val="5600"/>
              <a:buNone/>
              <a:defRPr sz="5600">
                <a:solidFill>
                  <a:srgbClr val="0D1C22"/>
                </a:solidFill>
              </a:defRPr>
            </a:lvl5pPr>
            <a:lvl6pPr lvl="5" algn="ctr">
              <a:lnSpc>
                <a:spcPct val="100000"/>
              </a:lnSpc>
              <a:spcBef>
                <a:spcPts val="0"/>
              </a:spcBef>
              <a:spcAft>
                <a:spcPts val="0"/>
              </a:spcAft>
              <a:buClr>
                <a:srgbClr val="0D1C22"/>
              </a:buClr>
              <a:buSzPts val="5600"/>
              <a:buNone/>
              <a:defRPr sz="5600">
                <a:solidFill>
                  <a:srgbClr val="0D1C22"/>
                </a:solidFill>
              </a:defRPr>
            </a:lvl6pPr>
            <a:lvl7pPr lvl="6" algn="ctr">
              <a:lnSpc>
                <a:spcPct val="100000"/>
              </a:lnSpc>
              <a:spcBef>
                <a:spcPts val="0"/>
              </a:spcBef>
              <a:spcAft>
                <a:spcPts val="0"/>
              </a:spcAft>
              <a:buClr>
                <a:srgbClr val="0D1C22"/>
              </a:buClr>
              <a:buSzPts val="5600"/>
              <a:buNone/>
              <a:defRPr sz="5600">
                <a:solidFill>
                  <a:srgbClr val="0D1C22"/>
                </a:solidFill>
              </a:defRPr>
            </a:lvl7pPr>
            <a:lvl8pPr lvl="7" algn="ctr">
              <a:lnSpc>
                <a:spcPct val="100000"/>
              </a:lnSpc>
              <a:spcBef>
                <a:spcPts val="0"/>
              </a:spcBef>
              <a:spcAft>
                <a:spcPts val="0"/>
              </a:spcAft>
              <a:buClr>
                <a:srgbClr val="0D1C22"/>
              </a:buClr>
              <a:buSzPts val="5600"/>
              <a:buNone/>
              <a:defRPr sz="5600">
                <a:solidFill>
                  <a:srgbClr val="0D1C22"/>
                </a:solidFill>
              </a:defRPr>
            </a:lvl8pPr>
            <a:lvl9pPr lvl="8" algn="ctr">
              <a:lnSpc>
                <a:spcPct val="100000"/>
              </a:lnSpc>
              <a:spcBef>
                <a:spcPts val="0"/>
              </a:spcBef>
              <a:spcAft>
                <a:spcPts val="0"/>
              </a:spcAft>
              <a:buClr>
                <a:srgbClr val="0D1C22"/>
              </a:buClr>
              <a:buSzPts val="5600"/>
              <a:buNone/>
              <a:defRPr sz="5600">
                <a:solidFill>
                  <a:srgbClr val="0D1C22"/>
                </a:solidFill>
              </a:defRPr>
            </a:lvl9pPr>
          </a:lstStyle>
          <a:p/>
        </p:txBody>
      </p:sp>
      <p:grpSp>
        <p:nvGrpSpPr>
          <p:cNvPr id="106" name="Google Shape;106;p23"/>
          <p:cNvGrpSpPr/>
          <p:nvPr/>
        </p:nvGrpSpPr>
        <p:grpSpPr>
          <a:xfrm>
            <a:off x="4950" y="9996516"/>
            <a:ext cx="18278100" cy="284400"/>
            <a:chOff x="3300" y="5795224"/>
            <a:chExt cx="12185400" cy="189600"/>
          </a:xfrm>
        </p:grpSpPr>
        <p:sp>
          <p:nvSpPr>
            <p:cNvPr id="107" name="Google Shape;107;p23"/>
            <p:cNvSpPr/>
            <p:nvPr/>
          </p:nvSpPr>
          <p:spPr>
            <a:xfrm>
              <a:off x="3300" y="5795224"/>
              <a:ext cx="121854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108" name="Google Shape;108;p23"/>
            <p:cNvSpPr txBox="1"/>
            <p:nvPr/>
          </p:nvSpPr>
          <p:spPr>
            <a:xfrm>
              <a:off x="8459" y="5799920"/>
              <a:ext cx="717300" cy="180600"/>
            </a:xfrm>
            <a:prstGeom prst="rect">
              <a:avLst/>
            </a:prstGeom>
            <a:solidFill>
              <a:schemeClr val="accent4"/>
            </a:solidFill>
            <a:ln>
              <a:noFill/>
            </a:ln>
          </p:spPr>
          <p:txBody>
            <a:bodyPr anchorCtr="0" anchor="ctr" bIns="0" lIns="0" spcFirstLastPara="1" rIns="54000" wrap="square" tIns="0">
              <a:noAutofit/>
            </a:bodyPr>
            <a:lstStyle/>
            <a:p>
              <a:pPr indent="0" lvl="0" marL="0" rtl="0" algn="r">
                <a:spcBef>
                  <a:spcPts val="0"/>
                </a:spcBef>
                <a:spcAft>
                  <a:spcPts val="0"/>
                </a:spcAft>
                <a:buNone/>
              </a:pPr>
              <a:r>
                <a:t/>
              </a:r>
              <a:endParaRPr sz="1200">
                <a:solidFill>
                  <a:schemeClr val="dk2"/>
                </a:solidFill>
                <a:latin typeface="Open Sans"/>
                <a:ea typeface="Open Sans"/>
                <a:cs typeface="Open Sans"/>
                <a:sym typeface="Open Sans"/>
              </a:endParaRPr>
            </a:p>
          </p:txBody>
        </p:sp>
        <p:sp>
          <p:nvSpPr>
            <p:cNvPr id="109" name="Google Shape;109;p23"/>
            <p:cNvSpPr txBox="1"/>
            <p:nvPr/>
          </p:nvSpPr>
          <p:spPr>
            <a:xfrm>
              <a:off x="725759" y="5799325"/>
              <a:ext cx="3174300" cy="180600"/>
            </a:xfrm>
            <a:prstGeom prst="rect">
              <a:avLst/>
            </a:prstGeom>
            <a:solidFill>
              <a:schemeClr val="accent3"/>
            </a:solidFill>
            <a:ln>
              <a:noFill/>
            </a:ln>
          </p:spPr>
          <p:txBody>
            <a:bodyPr anchorCtr="0" anchor="ctr" bIns="0" lIns="54000" spcFirstLastPara="1" rIns="54000" wrap="square" tIns="0">
              <a:noAutofit/>
            </a:bodyPr>
            <a:lstStyle/>
            <a:p>
              <a:pPr indent="0" lvl="0" marL="0" rtl="0" algn="l">
                <a:spcBef>
                  <a:spcPts val="0"/>
                </a:spcBef>
                <a:spcAft>
                  <a:spcPts val="0"/>
                </a:spcAft>
                <a:buNone/>
              </a:pPr>
              <a:r>
                <a:t/>
              </a:r>
              <a:endParaRPr b="0" sz="1200">
                <a:solidFill>
                  <a:schemeClr val="lt2"/>
                </a:solidFill>
              </a:endParaRPr>
            </a:p>
          </p:txBody>
        </p:sp>
        <p:sp>
          <p:nvSpPr>
            <p:cNvPr id="110" name="Google Shape;110;p23"/>
            <p:cNvSpPr txBox="1"/>
            <p:nvPr/>
          </p:nvSpPr>
          <p:spPr>
            <a:xfrm>
              <a:off x="11749764" y="5825858"/>
              <a:ext cx="378900" cy="12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1200">
                  <a:latin typeface="Open Sans Medium"/>
                  <a:ea typeface="Open Sans Medium"/>
                  <a:cs typeface="Open Sans Medium"/>
                  <a:sym typeface="Open Sans Medium"/>
                </a:rPr>
                <a:t>ib1.org</a:t>
              </a:r>
              <a:endParaRPr sz="1200">
                <a:latin typeface="Open Sans Medium"/>
                <a:ea typeface="Open Sans Medium"/>
                <a:cs typeface="Open Sans Medium"/>
                <a:sym typeface="Open Sans Medium"/>
              </a:endParaRPr>
            </a:p>
          </p:txBody>
        </p:sp>
        <p:pic>
          <p:nvPicPr>
            <p:cNvPr id="111" name="Google Shape;111;p23"/>
            <p:cNvPicPr preferRelativeResize="0"/>
            <p:nvPr/>
          </p:nvPicPr>
          <p:blipFill>
            <a:blip r:embed="rId3">
              <a:alphaModFix/>
            </a:blip>
            <a:stretch>
              <a:fillRect/>
            </a:stretch>
          </p:blipFill>
          <p:spPr>
            <a:xfrm>
              <a:off x="11634570" y="5826783"/>
              <a:ext cx="127400" cy="127425"/>
            </a:xfrm>
            <a:prstGeom prst="rect">
              <a:avLst/>
            </a:prstGeom>
            <a:noFill/>
            <a:ln>
              <a:noFill/>
            </a:ln>
          </p:spPr>
        </p:pic>
      </p:grpSp>
      <p:sp>
        <p:nvSpPr>
          <p:cNvPr id="112" name="Google Shape;112;p23"/>
          <p:cNvSpPr/>
          <p:nvPr/>
        </p:nvSpPr>
        <p:spPr>
          <a:xfrm>
            <a:off x="-9209" y="-9213"/>
            <a:ext cx="18298500" cy="243000"/>
          </a:xfrm>
          <a:prstGeom prst="rect">
            <a:avLst/>
          </a:prstGeom>
          <a:solidFill>
            <a:schemeClr val="dk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100">
              <a:latin typeface="Open Sans"/>
              <a:ea typeface="Open Sans"/>
              <a:cs typeface="Open Sans"/>
              <a:sym typeface="Open Sans"/>
            </a:endParaRPr>
          </a:p>
        </p:txBody>
      </p:sp>
      <p:pic>
        <p:nvPicPr>
          <p:cNvPr id="113" name="Google Shape;113;p23"/>
          <p:cNvPicPr preferRelativeResize="0"/>
          <p:nvPr/>
        </p:nvPicPr>
        <p:blipFill rotWithShape="1">
          <a:blip r:embed="rId2">
            <a:alphaModFix amt="5000"/>
          </a:blip>
          <a:srcRect b="5495" l="0" r="0" t="5717"/>
          <a:stretch/>
        </p:blipFill>
        <p:spPr>
          <a:xfrm>
            <a:off x="9008175" y="7462"/>
            <a:ext cx="9003223" cy="6280201"/>
          </a:xfrm>
          <a:prstGeom prst="rect">
            <a:avLst/>
          </a:prstGeom>
          <a:noFill/>
          <a:ln>
            <a:noFill/>
          </a:ln>
        </p:spPr>
      </p:pic>
      <p:pic>
        <p:nvPicPr>
          <p:cNvPr id="114" name="Google Shape;114;p23"/>
          <p:cNvPicPr preferRelativeResize="0"/>
          <p:nvPr/>
        </p:nvPicPr>
        <p:blipFill rotWithShape="1">
          <a:blip r:embed="rId2">
            <a:alphaModFix amt="5000"/>
          </a:blip>
          <a:srcRect b="5495" l="0" r="0" t="5717"/>
          <a:stretch/>
        </p:blipFill>
        <p:spPr>
          <a:xfrm>
            <a:off x="8994000" y="6295125"/>
            <a:ext cx="9003223" cy="62802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8" name="Google Shape;18;p4"/>
          <p:cNvSpPr txBox="1"/>
          <p:nvPr>
            <p:ph idx="1" type="body"/>
          </p:nvPr>
        </p:nvSpPr>
        <p:spPr>
          <a:xfrm>
            <a:off x="623400" y="2304950"/>
            <a:ext cx="17041200" cy="6832800"/>
          </a:xfrm>
          <a:prstGeom prst="rect">
            <a:avLst/>
          </a:prstGeom>
        </p:spPr>
        <p:txBody>
          <a:bodyPr anchorCtr="0" anchor="t" bIns="182850" lIns="182850" spcFirstLastPara="1" rIns="182850" wrap="square" tIns="182850">
            <a:normAutofit/>
          </a:bodyPr>
          <a:lstStyle>
            <a:lvl1pPr indent="-457200" lvl="0" marL="457200" rtl="0">
              <a:spcBef>
                <a:spcPts val="0"/>
              </a:spcBef>
              <a:spcAft>
                <a:spcPts val="0"/>
              </a:spcAft>
              <a:buSzPts val="3600"/>
              <a:buChar char="●"/>
              <a:defRPr/>
            </a:lvl1pPr>
            <a:lvl2pPr indent="-406400" lvl="1" marL="914400" rtl="0">
              <a:spcBef>
                <a:spcPts val="0"/>
              </a:spcBef>
              <a:spcAft>
                <a:spcPts val="0"/>
              </a:spcAft>
              <a:buSzPts val="2800"/>
              <a:buChar char="○"/>
              <a:defRPr/>
            </a:lvl2pPr>
            <a:lvl3pPr indent="-406400" lvl="2" marL="1371600" rtl="0">
              <a:spcBef>
                <a:spcPts val="0"/>
              </a:spcBef>
              <a:spcAft>
                <a:spcPts val="0"/>
              </a:spcAft>
              <a:buSzPts val="2800"/>
              <a:buChar char="■"/>
              <a:defRPr/>
            </a:lvl3pPr>
            <a:lvl4pPr indent="-406400" lvl="3" marL="1828800" rtl="0">
              <a:spcBef>
                <a:spcPts val="0"/>
              </a:spcBef>
              <a:spcAft>
                <a:spcPts val="0"/>
              </a:spcAft>
              <a:buSzPts val="2800"/>
              <a:buChar char="●"/>
              <a:defRPr/>
            </a:lvl4pPr>
            <a:lvl5pPr indent="-406400" lvl="4" marL="2286000" rtl="0">
              <a:spcBef>
                <a:spcPts val="0"/>
              </a:spcBef>
              <a:spcAft>
                <a:spcPts val="0"/>
              </a:spcAft>
              <a:buSzPts val="2800"/>
              <a:buChar char="○"/>
              <a:defRPr/>
            </a:lvl5pPr>
            <a:lvl6pPr indent="-406400" lvl="5" marL="2743200" rtl="0">
              <a:spcBef>
                <a:spcPts val="0"/>
              </a:spcBef>
              <a:spcAft>
                <a:spcPts val="0"/>
              </a:spcAft>
              <a:buSzPts val="2800"/>
              <a:buChar char="■"/>
              <a:defRPr/>
            </a:lvl6pPr>
            <a:lvl7pPr indent="-406400" lvl="6" marL="3200400" rtl="0">
              <a:spcBef>
                <a:spcPts val="0"/>
              </a:spcBef>
              <a:spcAft>
                <a:spcPts val="0"/>
              </a:spcAft>
              <a:buSzPts val="2800"/>
              <a:buChar char="●"/>
              <a:defRPr/>
            </a:lvl7pPr>
            <a:lvl8pPr indent="-406400" lvl="7" marL="3657600" rtl="0">
              <a:spcBef>
                <a:spcPts val="0"/>
              </a:spcBef>
              <a:spcAft>
                <a:spcPts val="0"/>
              </a:spcAft>
              <a:buSzPts val="2800"/>
              <a:buChar char="○"/>
              <a:defRPr/>
            </a:lvl8pPr>
            <a:lvl9pPr indent="-406400" lvl="8" marL="4114800" rtl="0">
              <a:spcBef>
                <a:spcPts val="0"/>
              </a:spcBef>
              <a:spcAft>
                <a:spcPts val="0"/>
              </a:spcAft>
              <a:buSzPts val="2800"/>
              <a:buChar char="■"/>
              <a:defRPr/>
            </a:lvl9pPr>
          </a:lstStyle>
          <a:p/>
        </p:txBody>
      </p:sp>
      <p:sp>
        <p:nvSpPr>
          <p:cNvPr id="19" name="Google Shape;19;p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2" name="Google Shape;22;p5"/>
          <p:cNvSpPr txBox="1"/>
          <p:nvPr>
            <p:ph idx="1" type="body"/>
          </p:nvPr>
        </p:nvSpPr>
        <p:spPr>
          <a:xfrm>
            <a:off x="623400" y="2304950"/>
            <a:ext cx="7999800" cy="6832800"/>
          </a:xfrm>
          <a:prstGeom prst="rect">
            <a:avLst/>
          </a:prstGeom>
        </p:spPr>
        <p:txBody>
          <a:bodyPr anchorCtr="0" anchor="t" bIns="182850" lIns="182850" spcFirstLastPara="1" rIns="182850" wrap="square" tIns="182850">
            <a:normAutofit/>
          </a:bodyPr>
          <a:lstStyle>
            <a:lvl1pPr indent="-406400" lvl="0" marL="457200" rtl="0">
              <a:spcBef>
                <a:spcPts val="0"/>
              </a:spcBef>
              <a:spcAft>
                <a:spcPts val="0"/>
              </a:spcAft>
              <a:buSzPts val="2800"/>
              <a:buChar char="●"/>
              <a:defRPr sz="28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23" name="Google Shape;23;p5"/>
          <p:cNvSpPr txBox="1"/>
          <p:nvPr>
            <p:ph idx="2" type="body"/>
          </p:nvPr>
        </p:nvSpPr>
        <p:spPr>
          <a:xfrm>
            <a:off x="9664800" y="2304950"/>
            <a:ext cx="7999800" cy="6832800"/>
          </a:xfrm>
          <a:prstGeom prst="rect">
            <a:avLst/>
          </a:prstGeom>
        </p:spPr>
        <p:txBody>
          <a:bodyPr anchorCtr="0" anchor="t" bIns="182850" lIns="182850" spcFirstLastPara="1" rIns="182850" wrap="square" tIns="182850">
            <a:normAutofit/>
          </a:bodyPr>
          <a:lstStyle>
            <a:lvl1pPr indent="-406400" lvl="0" marL="457200" rtl="0">
              <a:spcBef>
                <a:spcPts val="0"/>
              </a:spcBef>
              <a:spcAft>
                <a:spcPts val="0"/>
              </a:spcAft>
              <a:buSzPts val="2800"/>
              <a:buChar char="●"/>
              <a:defRPr sz="28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24" name="Google Shape;24;p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7" name="Google Shape;27;p6"/>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623400" y="1111200"/>
            <a:ext cx="5616000" cy="1511400"/>
          </a:xfrm>
          <a:prstGeom prst="rect">
            <a:avLst/>
          </a:prstGeom>
        </p:spPr>
        <p:txBody>
          <a:bodyPr anchorCtr="0" anchor="b" bIns="182850" lIns="182850" spcFirstLastPara="1" rIns="182850" wrap="square" tIns="18285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0" name="Google Shape;30;p7"/>
          <p:cNvSpPr txBox="1"/>
          <p:nvPr>
            <p:ph idx="1" type="body"/>
          </p:nvPr>
        </p:nvSpPr>
        <p:spPr>
          <a:xfrm>
            <a:off x="623400" y="2779200"/>
            <a:ext cx="5616000" cy="6358800"/>
          </a:xfrm>
          <a:prstGeom prst="rect">
            <a:avLst/>
          </a:prstGeom>
        </p:spPr>
        <p:txBody>
          <a:bodyPr anchorCtr="0" anchor="t" bIns="182850" lIns="182850" spcFirstLastPara="1" rIns="182850" wrap="square" tIns="182850">
            <a:normAutofit/>
          </a:bodyPr>
          <a:lstStyle>
            <a:lvl1pPr indent="-381000" lvl="0" marL="457200" rtl="0">
              <a:spcBef>
                <a:spcPts val="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31" name="Google Shape;31;p7"/>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980500" y="900300"/>
            <a:ext cx="12735600" cy="8181600"/>
          </a:xfrm>
          <a:prstGeom prst="rect">
            <a:avLst/>
          </a:prstGeom>
        </p:spPr>
        <p:txBody>
          <a:bodyPr anchorCtr="0" anchor="ctr" bIns="182850" lIns="182850" spcFirstLastPara="1" rIns="182850" wrap="square" tIns="182850">
            <a:normAutofit/>
          </a:bodyPr>
          <a:lstStyle>
            <a:lvl1pPr lvl="0" rtl="0">
              <a:spcBef>
                <a:spcPts val="0"/>
              </a:spcBef>
              <a:spcAft>
                <a:spcPts val="0"/>
              </a:spcAft>
              <a:buSzPts val="9600"/>
              <a:buNone/>
              <a:defRPr sz="96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34" name="Google Shape;34;p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531000" y="2466350"/>
            <a:ext cx="8090400" cy="2964600"/>
          </a:xfrm>
          <a:prstGeom prst="rect">
            <a:avLst/>
          </a:prstGeom>
        </p:spPr>
        <p:txBody>
          <a:bodyPr anchorCtr="0" anchor="b" bIns="182850" lIns="182850" spcFirstLastPara="1" rIns="182850" wrap="square" tIns="182850">
            <a:normAutofit/>
          </a:bodyPr>
          <a:lstStyle>
            <a:lvl1pPr lvl="0" rtl="0" algn="ctr">
              <a:spcBef>
                <a:spcPts val="0"/>
              </a:spcBef>
              <a:spcAft>
                <a:spcPts val="0"/>
              </a:spcAft>
              <a:buSzPts val="8400"/>
              <a:buNone/>
              <a:defRPr sz="8400"/>
            </a:lvl1pPr>
            <a:lvl2pPr lvl="1" rtl="0" algn="ctr">
              <a:spcBef>
                <a:spcPts val="0"/>
              </a:spcBef>
              <a:spcAft>
                <a:spcPts val="0"/>
              </a:spcAft>
              <a:buSzPts val="8400"/>
              <a:buNone/>
              <a:defRPr sz="8400"/>
            </a:lvl2pPr>
            <a:lvl3pPr lvl="2" rtl="0" algn="ctr">
              <a:spcBef>
                <a:spcPts val="0"/>
              </a:spcBef>
              <a:spcAft>
                <a:spcPts val="0"/>
              </a:spcAft>
              <a:buSzPts val="8400"/>
              <a:buNone/>
              <a:defRPr sz="8400"/>
            </a:lvl3pPr>
            <a:lvl4pPr lvl="3" rtl="0" algn="ctr">
              <a:spcBef>
                <a:spcPts val="0"/>
              </a:spcBef>
              <a:spcAft>
                <a:spcPts val="0"/>
              </a:spcAft>
              <a:buSzPts val="8400"/>
              <a:buNone/>
              <a:defRPr sz="8400"/>
            </a:lvl4pPr>
            <a:lvl5pPr lvl="4" rtl="0" algn="ctr">
              <a:spcBef>
                <a:spcPts val="0"/>
              </a:spcBef>
              <a:spcAft>
                <a:spcPts val="0"/>
              </a:spcAft>
              <a:buSzPts val="8400"/>
              <a:buNone/>
              <a:defRPr sz="8400"/>
            </a:lvl5pPr>
            <a:lvl6pPr lvl="5" rtl="0" algn="ctr">
              <a:spcBef>
                <a:spcPts val="0"/>
              </a:spcBef>
              <a:spcAft>
                <a:spcPts val="0"/>
              </a:spcAft>
              <a:buSzPts val="8400"/>
              <a:buNone/>
              <a:defRPr sz="8400"/>
            </a:lvl6pPr>
            <a:lvl7pPr lvl="6" rtl="0" algn="ctr">
              <a:spcBef>
                <a:spcPts val="0"/>
              </a:spcBef>
              <a:spcAft>
                <a:spcPts val="0"/>
              </a:spcAft>
              <a:buSzPts val="8400"/>
              <a:buNone/>
              <a:defRPr sz="8400"/>
            </a:lvl7pPr>
            <a:lvl8pPr lvl="7" rtl="0" algn="ctr">
              <a:spcBef>
                <a:spcPts val="0"/>
              </a:spcBef>
              <a:spcAft>
                <a:spcPts val="0"/>
              </a:spcAft>
              <a:buSzPts val="8400"/>
              <a:buNone/>
              <a:defRPr sz="8400"/>
            </a:lvl8pPr>
            <a:lvl9pPr lvl="8" rtl="0" algn="ctr">
              <a:spcBef>
                <a:spcPts val="0"/>
              </a:spcBef>
              <a:spcAft>
                <a:spcPts val="0"/>
              </a:spcAft>
              <a:buSzPts val="8400"/>
              <a:buNone/>
              <a:defRPr sz="8400"/>
            </a:lvl9pPr>
          </a:lstStyle>
          <a:p/>
        </p:txBody>
      </p:sp>
      <p:sp>
        <p:nvSpPr>
          <p:cNvPr id="38" name="Google Shape;38;p9"/>
          <p:cNvSpPr txBox="1"/>
          <p:nvPr>
            <p:ph idx="1" type="subTitle"/>
          </p:nvPr>
        </p:nvSpPr>
        <p:spPr>
          <a:xfrm>
            <a:off x="531000" y="5606150"/>
            <a:ext cx="8090400" cy="2470200"/>
          </a:xfrm>
          <a:prstGeom prst="rect">
            <a:avLst/>
          </a:prstGeom>
        </p:spPr>
        <p:txBody>
          <a:bodyPr anchorCtr="0" anchor="t" bIns="182850" lIns="182850" spcFirstLastPara="1" rIns="182850" wrap="square" tIns="182850">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9" name="Google Shape;39;p9"/>
          <p:cNvSpPr txBox="1"/>
          <p:nvPr>
            <p:ph idx="2" type="body"/>
          </p:nvPr>
        </p:nvSpPr>
        <p:spPr>
          <a:xfrm>
            <a:off x="9879000" y="1448150"/>
            <a:ext cx="7674000" cy="7390200"/>
          </a:xfrm>
          <a:prstGeom prst="rect">
            <a:avLst/>
          </a:prstGeom>
        </p:spPr>
        <p:txBody>
          <a:bodyPr anchorCtr="0" anchor="ctr" bIns="182850" lIns="182850" spcFirstLastPara="1" rIns="182850" wrap="square" tIns="182850">
            <a:normAutofit/>
          </a:bodyPr>
          <a:lstStyle>
            <a:lvl1pPr indent="-457200" lvl="0" marL="457200" rtl="0">
              <a:spcBef>
                <a:spcPts val="0"/>
              </a:spcBef>
              <a:spcAft>
                <a:spcPts val="0"/>
              </a:spcAft>
              <a:buSzPts val="3600"/>
              <a:buChar char="●"/>
              <a:defRPr/>
            </a:lvl1pPr>
            <a:lvl2pPr indent="-406400" lvl="1" marL="914400" rtl="0">
              <a:spcBef>
                <a:spcPts val="0"/>
              </a:spcBef>
              <a:spcAft>
                <a:spcPts val="0"/>
              </a:spcAft>
              <a:buSzPts val="2800"/>
              <a:buChar char="○"/>
              <a:defRPr/>
            </a:lvl2pPr>
            <a:lvl3pPr indent="-406400" lvl="2" marL="1371600" rtl="0">
              <a:spcBef>
                <a:spcPts val="0"/>
              </a:spcBef>
              <a:spcAft>
                <a:spcPts val="0"/>
              </a:spcAft>
              <a:buSzPts val="2800"/>
              <a:buChar char="■"/>
              <a:defRPr/>
            </a:lvl3pPr>
            <a:lvl4pPr indent="-406400" lvl="3" marL="1828800" rtl="0">
              <a:spcBef>
                <a:spcPts val="0"/>
              </a:spcBef>
              <a:spcAft>
                <a:spcPts val="0"/>
              </a:spcAft>
              <a:buSzPts val="2800"/>
              <a:buChar char="●"/>
              <a:defRPr/>
            </a:lvl4pPr>
            <a:lvl5pPr indent="-406400" lvl="4" marL="2286000" rtl="0">
              <a:spcBef>
                <a:spcPts val="0"/>
              </a:spcBef>
              <a:spcAft>
                <a:spcPts val="0"/>
              </a:spcAft>
              <a:buSzPts val="2800"/>
              <a:buChar char="○"/>
              <a:defRPr/>
            </a:lvl5pPr>
            <a:lvl6pPr indent="-406400" lvl="5" marL="2743200" rtl="0">
              <a:spcBef>
                <a:spcPts val="0"/>
              </a:spcBef>
              <a:spcAft>
                <a:spcPts val="0"/>
              </a:spcAft>
              <a:buSzPts val="2800"/>
              <a:buChar char="■"/>
              <a:defRPr/>
            </a:lvl6pPr>
            <a:lvl7pPr indent="-406400" lvl="6" marL="3200400" rtl="0">
              <a:spcBef>
                <a:spcPts val="0"/>
              </a:spcBef>
              <a:spcAft>
                <a:spcPts val="0"/>
              </a:spcAft>
              <a:buSzPts val="2800"/>
              <a:buChar char="●"/>
              <a:defRPr/>
            </a:lvl7pPr>
            <a:lvl8pPr indent="-406400" lvl="7" marL="3657600" rtl="0">
              <a:spcBef>
                <a:spcPts val="0"/>
              </a:spcBef>
              <a:spcAft>
                <a:spcPts val="0"/>
              </a:spcAft>
              <a:buSzPts val="2800"/>
              <a:buChar char="○"/>
              <a:defRPr/>
            </a:lvl8pPr>
            <a:lvl9pPr indent="-406400" lvl="8" marL="4114800" rtl="0">
              <a:spcBef>
                <a:spcPts val="0"/>
              </a:spcBef>
              <a:spcAft>
                <a:spcPts val="0"/>
              </a:spcAft>
              <a:buSzPts val="2800"/>
              <a:buChar char="■"/>
              <a:defRPr/>
            </a:lvl9pPr>
          </a:lstStyle>
          <a:p/>
        </p:txBody>
      </p:sp>
      <p:sp>
        <p:nvSpPr>
          <p:cNvPr id="40" name="Google Shape;40;p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623400" y="8461150"/>
            <a:ext cx="11997600" cy="1210200"/>
          </a:xfrm>
          <a:prstGeom prst="rect">
            <a:avLst/>
          </a:prstGeom>
        </p:spPr>
        <p:txBody>
          <a:bodyPr anchorCtr="0" anchor="ctr" bIns="182850" lIns="182850" spcFirstLastPara="1" rIns="182850" wrap="square" tIns="182850">
            <a:normAutofit/>
          </a:bodyPr>
          <a:lstStyle>
            <a:lvl1pPr indent="-228600" lvl="0" marL="457200" rtl="0">
              <a:lnSpc>
                <a:spcPct val="100000"/>
              </a:lnSpc>
              <a:spcBef>
                <a:spcPts val="0"/>
              </a:spcBef>
              <a:spcAft>
                <a:spcPts val="0"/>
              </a:spcAft>
              <a:buSzPts val="3600"/>
              <a:buNone/>
              <a:defRPr/>
            </a:lvl1pPr>
          </a:lstStyle>
          <a:p/>
        </p:txBody>
      </p:sp>
      <p:sp>
        <p:nvSpPr>
          <p:cNvPr id="43" name="Google Shape;43;p10"/>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rtl="0">
              <a:spcBef>
                <a:spcPts val="0"/>
              </a:spcBef>
              <a:spcAft>
                <a:spcPts val="0"/>
              </a:spcAft>
              <a:buClr>
                <a:schemeClr val="dk1"/>
              </a:buClr>
              <a:buSzPts val="5600"/>
              <a:buNone/>
              <a:defRPr sz="56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7" name="Google Shape;7;p1"/>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rtl="0">
              <a:lnSpc>
                <a:spcPct val="115000"/>
              </a:lnSpc>
              <a:spcBef>
                <a:spcPts val="0"/>
              </a:spcBef>
              <a:spcAft>
                <a:spcPts val="0"/>
              </a:spcAft>
              <a:buClr>
                <a:schemeClr val="dk2"/>
              </a:buClr>
              <a:buSzPts val="3600"/>
              <a:buChar char="●"/>
              <a:defRPr sz="3600">
                <a:solidFill>
                  <a:schemeClr val="dk2"/>
                </a:solidFill>
              </a:defRPr>
            </a:lvl1pPr>
            <a:lvl2pPr indent="-406400" lvl="1" marL="914400" rtl="0">
              <a:lnSpc>
                <a:spcPct val="115000"/>
              </a:lnSpc>
              <a:spcBef>
                <a:spcPts val="0"/>
              </a:spcBef>
              <a:spcAft>
                <a:spcPts val="0"/>
              </a:spcAft>
              <a:buClr>
                <a:schemeClr val="dk2"/>
              </a:buClr>
              <a:buSzPts val="2800"/>
              <a:buChar char="○"/>
              <a:defRPr sz="2800">
                <a:solidFill>
                  <a:schemeClr val="dk2"/>
                </a:solidFill>
              </a:defRPr>
            </a:lvl2pPr>
            <a:lvl3pPr indent="-406400" lvl="2" marL="1371600" rtl="0">
              <a:lnSpc>
                <a:spcPct val="115000"/>
              </a:lnSpc>
              <a:spcBef>
                <a:spcPts val="0"/>
              </a:spcBef>
              <a:spcAft>
                <a:spcPts val="0"/>
              </a:spcAft>
              <a:buClr>
                <a:schemeClr val="dk2"/>
              </a:buClr>
              <a:buSzPts val="2800"/>
              <a:buChar char="■"/>
              <a:defRPr sz="2800">
                <a:solidFill>
                  <a:schemeClr val="dk2"/>
                </a:solidFill>
              </a:defRPr>
            </a:lvl3pPr>
            <a:lvl4pPr indent="-406400" lvl="3" marL="1828800" rtl="0">
              <a:lnSpc>
                <a:spcPct val="115000"/>
              </a:lnSpc>
              <a:spcBef>
                <a:spcPts val="0"/>
              </a:spcBef>
              <a:spcAft>
                <a:spcPts val="0"/>
              </a:spcAft>
              <a:buClr>
                <a:schemeClr val="dk2"/>
              </a:buClr>
              <a:buSzPts val="2800"/>
              <a:buChar char="●"/>
              <a:defRPr sz="2800">
                <a:solidFill>
                  <a:schemeClr val="dk2"/>
                </a:solidFill>
              </a:defRPr>
            </a:lvl4pPr>
            <a:lvl5pPr indent="-406400" lvl="4" marL="2286000" rtl="0">
              <a:lnSpc>
                <a:spcPct val="115000"/>
              </a:lnSpc>
              <a:spcBef>
                <a:spcPts val="0"/>
              </a:spcBef>
              <a:spcAft>
                <a:spcPts val="0"/>
              </a:spcAft>
              <a:buClr>
                <a:schemeClr val="dk2"/>
              </a:buClr>
              <a:buSzPts val="2800"/>
              <a:buChar char="○"/>
              <a:defRPr sz="2800">
                <a:solidFill>
                  <a:schemeClr val="dk2"/>
                </a:solidFill>
              </a:defRPr>
            </a:lvl5pPr>
            <a:lvl6pPr indent="-406400" lvl="5" marL="2743200" rtl="0">
              <a:lnSpc>
                <a:spcPct val="115000"/>
              </a:lnSpc>
              <a:spcBef>
                <a:spcPts val="0"/>
              </a:spcBef>
              <a:spcAft>
                <a:spcPts val="0"/>
              </a:spcAft>
              <a:buClr>
                <a:schemeClr val="dk2"/>
              </a:buClr>
              <a:buSzPts val="2800"/>
              <a:buChar char="■"/>
              <a:defRPr sz="2800">
                <a:solidFill>
                  <a:schemeClr val="dk2"/>
                </a:solidFill>
              </a:defRPr>
            </a:lvl6pPr>
            <a:lvl7pPr indent="-406400" lvl="6" marL="3200400" rtl="0">
              <a:lnSpc>
                <a:spcPct val="115000"/>
              </a:lnSpc>
              <a:spcBef>
                <a:spcPts val="0"/>
              </a:spcBef>
              <a:spcAft>
                <a:spcPts val="0"/>
              </a:spcAft>
              <a:buClr>
                <a:schemeClr val="dk2"/>
              </a:buClr>
              <a:buSzPts val="2800"/>
              <a:buChar char="●"/>
              <a:defRPr sz="2800">
                <a:solidFill>
                  <a:schemeClr val="dk2"/>
                </a:solidFill>
              </a:defRPr>
            </a:lvl7pPr>
            <a:lvl8pPr indent="-406400" lvl="7" marL="3657600" rtl="0">
              <a:lnSpc>
                <a:spcPct val="115000"/>
              </a:lnSpc>
              <a:spcBef>
                <a:spcPts val="0"/>
              </a:spcBef>
              <a:spcAft>
                <a:spcPts val="0"/>
              </a:spcAft>
              <a:buClr>
                <a:schemeClr val="dk2"/>
              </a:buClr>
              <a:buSzPts val="2800"/>
              <a:buChar char="○"/>
              <a:defRPr sz="2800">
                <a:solidFill>
                  <a:schemeClr val="dk2"/>
                </a:solidFill>
              </a:defRPr>
            </a:lvl8pPr>
            <a:lvl9pPr indent="-406400" lvl="8" marL="4114800" rtl="0">
              <a:lnSpc>
                <a:spcPct val="115000"/>
              </a:lnSpc>
              <a:spcBef>
                <a:spcPts val="0"/>
              </a:spcBef>
              <a:spcAft>
                <a:spcPts val="0"/>
              </a:spcAft>
              <a:buClr>
                <a:schemeClr val="dk2"/>
              </a:buClr>
              <a:buSzPts val="2800"/>
              <a:buChar char="■"/>
              <a:defRPr sz="2800">
                <a:solidFill>
                  <a:schemeClr val="dk2"/>
                </a:solidFill>
              </a:defRPr>
            </a:lvl9pPr>
          </a:lstStyle>
          <a:p/>
        </p:txBody>
      </p:sp>
      <p:sp>
        <p:nvSpPr>
          <p:cNvPr id="8" name="Google Shape;8;p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lvl="0" rtl="0" algn="r">
              <a:buNone/>
              <a:defRPr sz="2000">
                <a:solidFill>
                  <a:schemeClr val="dk2"/>
                </a:solidFill>
              </a:defRPr>
            </a:lvl1pPr>
            <a:lvl2pPr lvl="1" rtl="0" algn="r">
              <a:buNone/>
              <a:defRPr sz="2000">
                <a:solidFill>
                  <a:schemeClr val="dk2"/>
                </a:solidFill>
              </a:defRPr>
            </a:lvl2pPr>
            <a:lvl3pPr lvl="2" rtl="0" algn="r">
              <a:buNone/>
              <a:defRPr sz="2000">
                <a:solidFill>
                  <a:schemeClr val="dk2"/>
                </a:solidFill>
              </a:defRPr>
            </a:lvl3pPr>
            <a:lvl4pPr lvl="3" rtl="0" algn="r">
              <a:buNone/>
              <a:defRPr sz="2000">
                <a:solidFill>
                  <a:schemeClr val="dk2"/>
                </a:solidFill>
              </a:defRPr>
            </a:lvl4pPr>
            <a:lvl5pPr lvl="4" rtl="0" algn="r">
              <a:buNone/>
              <a:defRPr sz="2000">
                <a:solidFill>
                  <a:schemeClr val="dk2"/>
                </a:solidFill>
              </a:defRPr>
            </a:lvl5pPr>
            <a:lvl6pPr lvl="5" rtl="0" algn="r">
              <a:buNone/>
              <a:defRPr sz="2000">
                <a:solidFill>
                  <a:schemeClr val="dk2"/>
                </a:solidFill>
              </a:defRPr>
            </a:lvl6pPr>
            <a:lvl7pPr lvl="6" rtl="0" algn="r">
              <a:buNone/>
              <a:defRPr sz="2000">
                <a:solidFill>
                  <a:schemeClr val="dk2"/>
                </a:solidFill>
              </a:defRPr>
            </a:lvl7pPr>
            <a:lvl8pPr lvl="7" rtl="0" algn="r">
              <a:buNone/>
              <a:defRPr sz="2000">
                <a:solidFill>
                  <a:schemeClr val="dk2"/>
                </a:solidFill>
              </a:defRPr>
            </a:lvl8pPr>
            <a:lvl9pPr lvl="8" rtl="0" algn="r">
              <a:buNone/>
              <a:defRPr sz="2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14"/>
          <p:cNvSpPr txBox="1"/>
          <p:nvPr>
            <p:ph idx="1" type="body"/>
          </p:nvPr>
        </p:nvSpPr>
        <p:spPr>
          <a:xfrm>
            <a:off x="2131219" y="4193400"/>
            <a:ext cx="6724200" cy="3304200"/>
          </a:xfrm>
          <a:prstGeom prst="rect">
            <a:avLst/>
          </a:prstGeom>
          <a:noFill/>
          <a:ln>
            <a:noFill/>
          </a:ln>
        </p:spPr>
        <p:txBody>
          <a:bodyPr anchorCtr="0" anchor="t" bIns="137150" lIns="137150" spcFirstLastPara="1" rIns="137150" wrap="square" tIns="137150">
            <a:noAutofit/>
          </a:bodyPr>
          <a:lstStyle>
            <a:lvl1pPr indent="-355600" lvl="0" marL="4572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1pPr>
            <a:lvl2pPr indent="-355600" lvl="1" marL="9144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2pPr>
            <a:lvl3pPr indent="-355600" lvl="2" marL="13716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3pPr>
            <a:lvl4pPr indent="-355600" lvl="3" marL="18288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4pPr>
            <a:lvl5pPr indent="-355600" lvl="4" marL="22860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5pPr>
            <a:lvl6pPr indent="-355600" lvl="5" marL="27432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6pPr>
            <a:lvl7pPr indent="-355600" lvl="6" marL="32004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7pPr>
            <a:lvl8pPr indent="-355600" lvl="7" marL="36576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8pPr>
            <a:lvl9pPr indent="-355600" lvl="8" marL="41148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9pPr>
          </a:lstStyle>
          <a:p/>
        </p:txBody>
      </p:sp>
      <p:sp>
        <p:nvSpPr>
          <p:cNvPr id="53" name="Google Shape;53;p14"/>
          <p:cNvSpPr txBox="1"/>
          <p:nvPr>
            <p:ph type="title"/>
          </p:nvPr>
        </p:nvSpPr>
        <p:spPr>
          <a:xfrm>
            <a:off x="100" y="435850"/>
            <a:ext cx="18288000" cy="495000"/>
          </a:xfrm>
          <a:prstGeom prst="rect">
            <a:avLst/>
          </a:prstGeom>
          <a:noFill/>
          <a:ln>
            <a:noFill/>
          </a:ln>
        </p:spPr>
        <p:txBody>
          <a:bodyPr anchorCtr="0" anchor="ctr" bIns="0" lIns="720000" spcFirstLastPara="1" rIns="720000" wrap="square" tIns="0">
            <a:noAutofit/>
          </a:bodyPr>
          <a:lstStyle>
            <a:lvl1pPr lvl="0" rtl="0">
              <a:spcBef>
                <a:spcPts val="0"/>
              </a:spcBef>
              <a:spcAft>
                <a:spcPts val="0"/>
              </a:spcAft>
              <a:buClr>
                <a:srgbClr val="1A3844"/>
              </a:buClr>
              <a:buSzPts val="2800"/>
              <a:buFont typeface="Open Sans"/>
              <a:buNone/>
              <a:defRPr sz="2800">
                <a:solidFill>
                  <a:srgbClr val="1A3844"/>
                </a:solidFill>
                <a:latin typeface="Open Sans"/>
                <a:ea typeface="Open Sans"/>
                <a:cs typeface="Open Sans"/>
                <a:sym typeface="Open Sans"/>
              </a:defRPr>
            </a:lvl1pPr>
            <a:lvl2pPr lvl="1"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2pPr>
            <a:lvl3pPr lvl="2"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3pPr>
            <a:lvl4pPr lvl="3"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4pPr>
            <a:lvl5pPr lvl="4"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5pPr>
            <a:lvl6pPr lvl="5"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6pPr>
            <a:lvl7pPr lvl="6"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7pPr>
            <a:lvl8pPr lvl="7"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8pPr>
            <a:lvl9pPr lvl="8" rtl="0">
              <a:spcBef>
                <a:spcPts val="0"/>
              </a:spcBef>
              <a:spcAft>
                <a:spcPts val="0"/>
              </a:spcAft>
              <a:buClr>
                <a:srgbClr val="1A3844"/>
              </a:buClr>
              <a:buSzPts val="2400"/>
              <a:buFont typeface="Open Sans"/>
              <a:buNone/>
              <a:defRPr b="1" sz="2400">
                <a:solidFill>
                  <a:srgbClr val="1A3844"/>
                </a:solidFill>
                <a:latin typeface="Open Sans"/>
                <a:ea typeface="Open Sans"/>
                <a:cs typeface="Open Sans"/>
                <a:sym typeface="Open Sans"/>
              </a:defRPr>
            </a:lvl9pPr>
          </a:lstStyle>
          <a:p/>
        </p:txBody>
      </p:sp>
      <p:sp>
        <p:nvSpPr>
          <p:cNvPr id="54" name="Google Shape;54;p14"/>
          <p:cNvSpPr txBox="1"/>
          <p:nvPr>
            <p:ph idx="2" type="body"/>
          </p:nvPr>
        </p:nvSpPr>
        <p:spPr>
          <a:xfrm>
            <a:off x="9432431" y="4193400"/>
            <a:ext cx="6724200" cy="3304200"/>
          </a:xfrm>
          <a:prstGeom prst="rect">
            <a:avLst/>
          </a:prstGeom>
          <a:noFill/>
          <a:ln>
            <a:noFill/>
          </a:ln>
        </p:spPr>
        <p:txBody>
          <a:bodyPr anchorCtr="0" anchor="t" bIns="137150" lIns="137150" spcFirstLastPara="1" rIns="137150" wrap="square" tIns="137150">
            <a:noAutofit/>
          </a:bodyPr>
          <a:lstStyle>
            <a:lvl1pPr indent="-355600" lvl="0" marL="4572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1pPr>
            <a:lvl2pPr indent="-355600" lvl="1" marL="9144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2pPr>
            <a:lvl3pPr indent="-355600" lvl="2" marL="13716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3pPr>
            <a:lvl4pPr indent="-355600" lvl="3" marL="18288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4pPr>
            <a:lvl5pPr indent="-355600" lvl="4" marL="22860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5pPr>
            <a:lvl6pPr indent="-355600" lvl="5" marL="27432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6pPr>
            <a:lvl7pPr indent="-355600" lvl="6" marL="32004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7pPr>
            <a:lvl8pPr indent="-355600" lvl="7" marL="36576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8pPr>
            <a:lvl9pPr indent="-355600" lvl="8" marL="4114800" rtl="0">
              <a:spcBef>
                <a:spcPts val="0"/>
              </a:spcBef>
              <a:spcAft>
                <a:spcPts val="0"/>
              </a:spcAft>
              <a:buClr>
                <a:schemeClr val="dk1"/>
              </a:buClr>
              <a:buSzPts val="2000"/>
              <a:buFont typeface="Open Sans"/>
              <a:buChar char="■"/>
              <a:defRPr sz="2000">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s://ib1.org/ecosyste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0" Type="http://schemas.openxmlformats.org/officeDocument/2006/relationships/image" Target="../media/image27.png"/><Relationship Id="rId22" Type="http://schemas.openxmlformats.org/officeDocument/2006/relationships/image" Target="../media/image28.png"/><Relationship Id="rId21" Type="http://schemas.openxmlformats.org/officeDocument/2006/relationships/image" Target="../media/image26.png"/><Relationship Id="rId24" Type="http://schemas.openxmlformats.org/officeDocument/2006/relationships/image" Target="../media/image41.png"/><Relationship Id="rId23" Type="http://schemas.openxmlformats.org/officeDocument/2006/relationships/image" Target="../media/image31.jpg"/><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3.jpg"/><Relationship Id="rId9" Type="http://schemas.openxmlformats.org/officeDocument/2006/relationships/image" Target="../media/image16.png"/><Relationship Id="rId26" Type="http://schemas.openxmlformats.org/officeDocument/2006/relationships/image" Target="../media/image34.png"/><Relationship Id="rId25" Type="http://schemas.openxmlformats.org/officeDocument/2006/relationships/image" Target="../media/image33.png"/><Relationship Id="rId28" Type="http://schemas.openxmlformats.org/officeDocument/2006/relationships/image" Target="../media/image37.png"/><Relationship Id="rId27" Type="http://schemas.openxmlformats.org/officeDocument/2006/relationships/image" Target="../media/image40.png"/><Relationship Id="rId5" Type="http://schemas.openxmlformats.org/officeDocument/2006/relationships/image" Target="../media/image15.png"/><Relationship Id="rId6" Type="http://schemas.openxmlformats.org/officeDocument/2006/relationships/image" Target="../media/image17.png"/><Relationship Id="rId29"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18.png"/><Relationship Id="rId31" Type="http://schemas.openxmlformats.org/officeDocument/2006/relationships/image" Target="../media/image35.png"/><Relationship Id="rId30" Type="http://schemas.openxmlformats.org/officeDocument/2006/relationships/image" Target="../media/image38.png"/><Relationship Id="rId11" Type="http://schemas.openxmlformats.org/officeDocument/2006/relationships/image" Target="../media/image20.png"/><Relationship Id="rId10" Type="http://schemas.openxmlformats.org/officeDocument/2006/relationships/image" Target="../media/image14.png"/><Relationship Id="rId13" Type="http://schemas.openxmlformats.org/officeDocument/2006/relationships/image" Target="../media/image21.png"/><Relationship Id="rId12" Type="http://schemas.openxmlformats.org/officeDocument/2006/relationships/image" Target="../media/image19.jpg"/><Relationship Id="rId15" Type="http://schemas.openxmlformats.org/officeDocument/2006/relationships/image" Target="../media/image22.png"/><Relationship Id="rId14" Type="http://schemas.openxmlformats.org/officeDocument/2006/relationships/image" Target="../media/image25.png"/><Relationship Id="rId17" Type="http://schemas.openxmlformats.org/officeDocument/2006/relationships/image" Target="../media/image23.png"/><Relationship Id="rId16" Type="http://schemas.openxmlformats.org/officeDocument/2006/relationships/image" Target="../media/image24.png"/><Relationship Id="rId19" Type="http://schemas.openxmlformats.org/officeDocument/2006/relationships/image" Target="../media/image29.png"/><Relationship Id="rId18" Type="http://schemas.openxmlformats.org/officeDocument/2006/relationships/image" Target="../media/image30.png"/></Relationships>
</file>

<file path=ppt/slides/_rels/slide15.xml.rels><?xml version="1.0" encoding="UTF-8" standalone="yes"?><Relationships xmlns="http://schemas.openxmlformats.org/package/2006/relationships"><Relationship Id="rId40" Type="http://schemas.openxmlformats.org/officeDocument/2006/relationships/image" Target="../media/image75.png"/><Relationship Id="rId20" Type="http://schemas.openxmlformats.org/officeDocument/2006/relationships/image" Target="../media/image56.png"/><Relationship Id="rId42" Type="http://schemas.openxmlformats.org/officeDocument/2006/relationships/image" Target="../media/image78.png"/><Relationship Id="rId41" Type="http://schemas.openxmlformats.org/officeDocument/2006/relationships/image" Target="../media/image80.png"/><Relationship Id="rId22" Type="http://schemas.openxmlformats.org/officeDocument/2006/relationships/image" Target="../media/image59.png"/><Relationship Id="rId44" Type="http://schemas.openxmlformats.org/officeDocument/2006/relationships/image" Target="../media/image85.png"/><Relationship Id="rId21" Type="http://schemas.openxmlformats.org/officeDocument/2006/relationships/image" Target="../media/image58.jpg"/><Relationship Id="rId43" Type="http://schemas.openxmlformats.org/officeDocument/2006/relationships/image" Target="../media/image83.png"/><Relationship Id="rId24" Type="http://schemas.openxmlformats.org/officeDocument/2006/relationships/image" Target="../media/image61.png"/><Relationship Id="rId23" Type="http://schemas.openxmlformats.org/officeDocument/2006/relationships/image" Target="../media/image60.png"/><Relationship Id="rId45" Type="http://schemas.openxmlformats.org/officeDocument/2006/relationships/image" Target="../media/image87.png"/><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47.png"/><Relationship Id="rId26" Type="http://schemas.openxmlformats.org/officeDocument/2006/relationships/image" Target="../media/image62.png"/><Relationship Id="rId25" Type="http://schemas.openxmlformats.org/officeDocument/2006/relationships/image" Target="../media/image68.png"/><Relationship Id="rId28" Type="http://schemas.openxmlformats.org/officeDocument/2006/relationships/image" Target="../media/image63.png"/><Relationship Id="rId27" Type="http://schemas.openxmlformats.org/officeDocument/2006/relationships/image" Target="../media/image66.png"/><Relationship Id="rId5" Type="http://schemas.openxmlformats.org/officeDocument/2006/relationships/image" Target="../media/image44.png"/><Relationship Id="rId6" Type="http://schemas.openxmlformats.org/officeDocument/2006/relationships/image" Target="../media/image26.png"/><Relationship Id="rId29" Type="http://schemas.openxmlformats.org/officeDocument/2006/relationships/image" Target="../media/image67.png"/><Relationship Id="rId7" Type="http://schemas.openxmlformats.org/officeDocument/2006/relationships/image" Target="../media/image45.png"/><Relationship Id="rId8" Type="http://schemas.openxmlformats.org/officeDocument/2006/relationships/image" Target="../media/image46.png"/><Relationship Id="rId31" Type="http://schemas.openxmlformats.org/officeDocument/2006/relationships/image" Target="../media/image69.png"/><Relationship Id="rId30" Type="http://schemas.openxmlformats.org/officeDocument/2006/relationships/image" Target="../media/image74.png"/><Relationship Id="rId11" Type="http://schemas.openxmlformats.org/officeDocument/2006/relationships/image" Target="../media/image51.png"/><Relationship Id="rId33" Type="http://schemas.openxmlformats.org/officeDocument/2006/relationships/image" Target="../media/image76.png"/><Relationship Id="rId10" Type="http://schemas.openxmlformats.org/officeDocument/2006/relationships/image" Target="../media/image48.png"/><Relationship Id="rId32" Type="http://schemas.openxmlformats.org/officeDocument/2006/relationships/image" Target="../media/image72.png"/><Relationship Id="rId13" Type="http://schemas.openxmlformats.org/officeDocument/2006/relationships/image" Target="../media/image49.png"/><Relationship Id="rId35" Type="http://schemas.openxmlformats.org/officeDocument/2006/relationships/image" Target="../media/image77.png"/><Relationship Id="rId12" Type="http://schemas.openxmlformats.org/officeDocument/2006/relationships/image" Target="../media/image50.png"/><Relationship Id="rId34" Type="http://schemas.openxmlformats.org/officeDocument/2006/relationships/image" Target="../media/image81.png"/><Relationship Id="rId15" Type="http://schemas.openxmlformats.org/officeDocument/2006/relationships/image" Target="../media/image54.png"/><Relationship Id="rId37" Type="http://schemas.openxmlformats.org/officeDocument/2006/relationships/image" Target="../media/image79.png"/><Relationship Id="rId14" Type="http://schemas.openxmlformats.org/officeDocument/2006/relationships/image" Target="../media/image52.png"/><Relationship Id="rId36" Type="http://schemas.openxmlformats.org/officeDocument/2006/relationships/image" Target="../media/image70.png"/><Relationship Id="rId17" Type="http://schemas.openxmlformats.org/officeDocument/2006/relationships/image" Target="../media/image55.png"/><Relationship Id="rId39" Type="http://schemas.openxmlformats.org/officeDocument/2006/relationships/image" Target="../media/image73.png"/><Relationship Id="rId16" Type="http://schemas.openxmlformats.org/officeDocument/2006/relationships/image" Target="../media/image53.png"/><Relationship Id="rId38" Type="http://schemas.openxmlformats.org/officeDocument/2006/relationships/image" Target="../media/image71.png"/><Relationship Id="rId19" Type="http://schemas.openxmlformats.org/officeDocument/2006/relationships/image" Target="../media/image82.png"/><Relationship Id="rId18"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92.png"/><Relationship Id="rId5" Type="http://schemas.openxmlformats.org/officeDocument/2006/relationships/image" Target="../media/image95.png"/><Relationship Id="rId6" Type="http://schemas.openxmlformats.org/officeDocument/2006/relationships/image" Target="../media/image97.png"/><Relationship Id="rId7" Type="http://schemas.openxmlformats.org/officeDocument/2006/relationships/image" Target="../media/image88.png"/><Relationship Id="rId8" Type="http://schemas.openxmlformats.org/officeDocument/2006/relationships/image" Target="../media/image90.png"/><Relationship Id="rId11" Type="http://schemas.openxmlformats.org/officeDocument/2006/relationships/image" Target="../media/image93.png"/><Relationship Id="rId10" Type="http://schemas.openxmlformats.org/officeDocument/2006/relationships/image" Target="../media/image91.png"/><Relationship Id="rId13" Type="http://schemas.openxmlformats.org/officeDocument/2006/relationships/image" Target="../media/image98.png"/><Relationship Id="rId12" Type="http://schemas.openxmlformats.org/officeDocument/2006/relationships/image" Target="../media/image96.png"/><Relationship Id="rId15" Type="http://schemas.openxmlformats.org/officeDocument/2006/relationships/image" Target="../media/image99.png"/><Relationship Id="rId14" Type="http://schemas.openxmlformats.org/officeDocument/2006/relationships/image" Target="../media/image94.png"/><Relationship Id="rId17" Type="http://schemas.openxmlformats.org/officeDocument/2006/relationships/image" Target="../media/image101.png"/><Relationship Id="rId16" Type="http://schemas.openxmlformats.org/officeDocument/2006/relationships/image" Target="../media/image100.png"/><Relationship Id="rId19" Type="http://schemas.openxmlformats.org/officeDocument/2006/relationships/image" Target="../media/image102.png"/><Relationship Id="rId18" Type="http://schemas.openxmlformats.org/officeDocument/2006/relationships/image" Target="../media/image10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7.jpg"/><Relationship Id="rId6" Type="http://schemas.openxmlformats.org/officeDocument/2006/relationships/image" Target="../media/image104.png"/><Relationship Id="rId7" Type="http://schemas.openxmlformats.org/officeDocument/2006/relationships/image" Target="../media/image106.jpg"/><Relationship Id="rId8" Type="http://schemas.openxmlformats.org/officeDocument/2006/relationships/image" Target="../media/image10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txBox="1"/>
          <p:nvPr/>
        </p:nvSpPr>
        <p:spPr>
          <a:xfrm>
            <a:off x="669825" y="933675"/>
            <a:ext cx="16440900" cy="818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400">
                <a:solidFill>
                  <a:schemeClr val="dk1"/>
                </a:solidFill>
                <a:latin typeface="Open Sans"/>
                <a:ea typeface="Open Sans"/>
                <a:cs typeface="Open Sans"/>
                <a:sym typeface="Open Sans"/>
              </a:rPr>
              <a:t>What is this slide pack?</a:t>
            </a:r>
            <a:endParaRPr b="1" sz="4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3400">
              <a:solidFill>
                <a:schemeClr val="dk1"/>
              </a:solidFill>
              <a:latin typeface="Open Sans"/>
              <a:ea typeface="Open Sans"/>
              <a:cs typeface="Open Sans"/>
              <a:sym typeface="Open Sans"/>
            </a:endParaRPr>
          </a:p>
          <a:p>
            <a:pPr indent="0" lvl="0" marL="0" rtl="0" algn="l">
              <a:spcBef>
                <a:spcPts val="0"/>
              </a:spcBef>
              <a:spcAft>
                <a:spcPts val="0"/>
              </a:spcAft>
              <a:buNone/>
            </a:pPr>
            <a:r>
              <a:rPr lang="en-GB" sz="3400">
                <a:solidFill>
                  <a:schemeClr val="dk1"/>
                </a:solidFill>
                <a:latin typeface="Open Sans"/>
                <a:ea typeface="Open Sans"/>
                <a:cs typeface="Open Sans"/>
                <a:sym typeface="Open Sans"/>
              </a:rPr>
              <a:t>These slides are for you to use inside your organisation to </a:t>
            </a:r>
            <a:r>
              <a:rPr lang="en-GB" sz="3400">
                <a:solidFill>
                  <a:schemeClr val="dk1"/>
                </a:solidFill>
                <a:latin typeface="Open Sans"/>
                <a:ea typeface="Open Sans"/>
                <a:cs typeface="Open Sans"/>
                <a:sym typeface="Open Sans"/>
              </a:rPr>
              <a:t>communicate Perseus, helping you to secure internal understanding, excitement and buy-in. </a:t>
            </a:r>
            <a:endParaRPr sz="3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3400">
              <a:solidFill>
                <a:schemeClr val="dk1"/>
              </a:solidFill>
              <a:latin typeface="Open Sans"/>
              <a:ea typeface="Open Sans"/>
              <a:cs typeface="Open Sans"/>
              <a:sym typeface="Open Sans"/>
            </a:endParaRPr>
          </a:p>
          <a:p>
            <a:pPr indent="0" lvl="0" marL="0" rtl="0" algn="l">
              <a:spcBef>
                <a:spcPts val="0"/>
              </a:spcBef>
              <a:spcAft>
                <a:spcPts val="0"/>
              </a:spcAft>
              <a:buNone/>
            </a:pPr>
            <a:r>
              <a:rPr lang="en-GB" sz="3400">
                <a:solidFill>
                  <a:schemeClr val="dk1"/>
                </a:solidFill>
                <a:latin typeface="Open Sans"/>
                <a:ea typeface="Open Sans"/>
                <a:cs typeface="Open Sans"/>
                <a:sym typeface="Open Sans"/>
              </a:rPr>
              <a:t>They cover </a:t>
            </a:r>
            <a:endParaRPr sz="3400">
              <a:solidFill>
                <a:schemeClr val="dk1"/>
              </a:solidFill>
              <a:latin typeface="Open Sans"/>
              <a:ea typeface="Open Sans"/>
              <a:cs typeface="Open Sans"/>
              <a:sym typeface="Open Sans"/>
            </a:endParaRPr>
          </a:p>
          <a:p>
            <a:pPr indent="-444500" lvl="0" marL="457200" rtl="0" algn="l">
              <a:spcBef>
                <a:spcPts val="0"/>
              </a:spcBef>
              <a:spcAft>
                <a:spcPts val="0"/>
              </a:spcAft>
              <a:buClr>
                <a:schemeClr val="dk1"/>
              </a:buClr>
              <a:buSzPts val="3400"/>
              <a:buFont typeface="Open Sans"/>
              <a:buChar char="-"/>
            </a:pPr>
            <a:r>
              <a:rPr lang="en-GB" sz="3400">
                <a:solidFill>
                  <a:schemeClr val="dk1"/>
                </a:solidFill>
                <a:latin typeface="Open Sans"/>
                <a:ea typeface="Open Sans"/>
                <a:cs typeface="Open Sans"/>
                <a:sym typeface="Open Sans"/>
              </a:rPr>
              <a:t>Goals and ultimate vision </a:t>
            </a:r>
            <a:endParaRPr sz="3400">
              <a:solidFill>
                <a:schemeClr val="dk1"/>
              </a:solidFill>
              <a:latin typeface="Open Sans"/>
              <a:ea typeface="Open Sans"/>
              <a:cs typeface="Open Sans"/>
              <a:sym typeface="Open Sans"/>
            </a:endParaRPr>
          </a:p>
          <a:p>
            <a:pPr indent="-444500" lvl="0" marL="457200" rtl="0" algn="l">
              <a:spcBef>
                <a:spcPts val="0"/>
              </a:spcBef>
              <a:spcAft>
                <a:spcPts val="0"/>
              </a:spcAft>
              <a:buClr>
                <a:schemeClr val="dk1"/>
              </a:buClr>
              <a:buSzPts val="3400"/>
              <a:buFont typeface="Open Sans"/>
              <a:buChar char="-"/>
            </a:pPr>
            <a:r>
              <a:rPr lang="en-GB" sz="3400">
                <a:solidFill>
                  <a:schemeClr val="dk1"/>
                </a:solidFill>
                <a:latin typeface="Open Sans"/>
                <a:ea typeface="Open Sans"/>
                <a:cs typeface="Open Sans"/>
                <a:sym typeface="Open Sans"/>
              </a:rPr>
              <a:t>Value of Perseus for different actors </a:t>
            </a:r>
            <a:endParaRPr sz="3400">
              <a:solidFill>
                <a:schemeClr val="dk1"/>
              </a:solidFill>
              <a:latin typeface="Open Sans"/>
              <a:ea typeface="Open Sans"/>
              <a:cs typeface="Open Sans"/>
              <a:sym typeface="Open Sans"/>
            </a:endParaRPr>
          </a:p>
          <a:p>
            <a:pPr indent="-444500" lvl="0" marL="457200" rtl="0" algn="l">
              <a:spcBef>
                <a:spcPts val="0"/>
              </a:spcBef>
              <a:spcAft>
                <a:spcPts val="0"/>
              </a:spcAft>
              <a:buClr>
                <a:schemeClr val="dk1"/>
              </a:buClr>
              <a:buSzPts val="3400"/>
              <a:buFont typeface="Open Sans"/>
              <a:buChar char="-"/>
            </a:pPr>
            <a:r>
              <a:rPr lang="en-GB" sz="3400">
                <a:solidFill>
                  <a:schemeClr val="dk1"/>
                </a:solidFill>
                <a:latin typeface="Open Sans"/>
                <a:ea typeface="Open Sans"/>
                <a:cs typeface="Open Sans"/>
                <a:sym typeface="Open Sans"/>
              </a:rPr>
              <a:t>The case for being involved early </a:t>
            </a:r>
            <a:endParaRPr sz="3400">
              <a:solidFill>
                <a:schemeClr val="dk1"/>
              </a:solidFill>
              <a:latin typeface="Open Sans"/>
              <a:ea typeface="Open Sans"/>
              <a:cs typeface="Open Sans"/>
              <a:sym typeface="Open Sans"/>
            </a:endParaRPr>
          </a:p>
          <a:p>
            <a:pPr indent="-444500" lvl="0" marL="457200" rtl="0" algn="l">
              <a:spcBef>
                <a:spcPts val="0"/>
              </a:spcBef>
              <a:spcAft>
                <a:spcPts val="0"/>
              </a:spcAft>
              <a:buClr>
                <a:schemeClr val="dk1"/>
              </a:buClr>
              <a:buSzPts val="3400"/>
              <a:buFont typeface="Open Sans"/>
              <a:buChar char="-"/>
            </a:pPr>
            <a:r>
              <a:rPr lang="en-GB" sz="3400">
                <a:solidFill>
                  <a:schemeClr val="dk1"/>
                </a:solidFill>
                <a:latin typeface="Open Sans"/>
                <a:ea typeface="Open Sans"/>
                <a:cs typeface="Open Sans"/>
                <a:sym typeface="Open Sans"/>
              </a:rPr>
              <a:t>Who else is involved </a:t>
            </a:r>
            <a:endParaRPr sz="3400">
              <a:solidFill>
                <a:schemeClr val="dk1"/>
              </a:solidFill>
              <a:latin typeface="Open Sans"/>
              <a:ea typeface="Open Sans"/>
              <a:cs typeface="Open Sans"/>
              <a:sym typeface="Open Sans"/>
            </a:endParaRPr>
          </a:p>
          <a:p>
            <a:pPr indent="-444500" lvl="0" marL="457200" rtl="0" algn="l">
              <a:spcBef>
                <a:spcPts val="0"/>
              </a:spcBef>
              <a:spcAft>
                <a:spcPts val="0"/>
              </a:spcAft>
              <a:buClr>
                <a:schemeClr val="dk1"/>
              </a:buClr>
              <a:buSzPts val="3400"/>
              <a:buFont typeface="Open Sans"/>
              <a:buChar char="-"/>
            </a:pPr>
            <a:r>
              <a:rPr lang="en-GB" sz="3400">
                <a:solidFill>
                  <a:schemeClr val="dk1"/>
                </a:solidFill>
                <a:latin typeface="Open Sans"/>
                <a:ea typeface="Open Sans"/>
                <a:cs typeface="Open Sans"/>
                <a:sym typeface="Open Sans"/>
              </a:rPr>
              <a:t>How the value chain works</a:t>
            </a:r>
            <a:endParaRPr sz="3400">
              <a:solidFill>
                <a:schemeClr val="dk1"/>
              </a:solidFill>
              <a:latin typeface="Open Sans"/>
              <a:ea typeface="Open Sans"/>
              <a:cs typeface="Open Sans"/>
              <a:sym typeface="Open Sans"/>
            </a:endParaRPr>
          </a:p>
          <a:p>
            <a:pPr indent="-444500" lvl="0" marL="457200" rtl="0" algn="l">
              <a:spcBef>
                <a:spcPts val="0"/>
              </a:spcBef>
              <a:spcAft>
                <a:spcPts val="0"/>
              </a:spcAft>
              <a:buClr>
                <a:schemeClr val="dk1"/>
              </a:buClr>
              <a:buSzPts val="3400"/>
              <a:buFont typeface="Open Sans"/>
              <a:buChar char="-"/>
            </a:pPr>
            <a:r>
              <a:rPr lang="en-GB" sz="3400">
                <a:solidFill>
                  <a:schemeClr val="dk1"/>
                </a:solidFill>
                <a:latin typeface="Open Sans"/>
                <a:ea typeface="Open Sans"/>
                <a:cs typeface="Open Sans"/>
                <a:sym typeface="Open Sans"/>
              </a:rPr>
              <a:t>Pilot progress</a:t>
            </a:r>
            <a:endParaRPr sz="3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3400">
              <a:solidFill>
                <a:schemeClr val="dk1"/>
              </a:solidFill>
              <a:latin typeface="Open Sans"/>
              <a:ea typeface="Open Sans"/>
              <a:cs typeface="Open Sans"/>
              <a:sym typeface="Open Sans"/>
            </a:endParaRPr>
          </a:p>
          <a:p>
            <a:pPr indent="0" lvl="0" marL="0" rtl="0" algn="l">
              <a:spcBef>
                <a:spcPts val="0"/>
              </a:spcBef>
              <a:spcAft>
                <a:spcPts val="0"/>
              </a:spcAft>
              <a:buNone/>
            </a:pPr>
            <a:r>
              <a:rPr lang="en-GB" sz="3400">
                <a:solidFill>
                  <a:schemeClr val="dk1"/>
                </a:solidFill>
                <a:latin typeface="Open Sans"/>
                <a:ea typeface="Open Sans"/>
                <a:cs typeface="Open Sans"/>
                <a:sym typeface="Open Sans"/>
              </a:rPr>
              <a:t>Feel free to use them as they are, make a copy and adapt/delete slides for your audience, or put the content into your own template. </a:t>
            </a:r>
            <a:endParaRPr sz="3400">
              <a:solidFill>
                <a:schemeClr val="dk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6" name="Shape 216"/>
        <p:cNvGrpSpPr/>
        <p:nvPr/>
      </p:nvGrpSpPr>
      <p:grpSpPr>
        <a:xfrm>
          <a:off x="0" y="0"/>
          <a:ext cx="0" cy="0"/>
          <a:chOff x="0" y="0"/>
          <a:chExt cx="0" cy="0"/>
        </a:xfrm>
      </p:grpSpPr>
      <p:pic>
        <p:nvPicPr>
          <p:cNvPr id="217" name="Google Shape;217;p33"/>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218" name="Google Shape;218;p33"/>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19" name="Google Shape;219;p33"/>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20" name="Google Shape;220;p33"/>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21" name="Google Shape;221;p33"/>
          <p:cNvSpPr txBox="1"/>
          <p:nvPr/>
        </p:nvSpPr>
        <p:spPr>
          <a:xfrm>
            <a:off x="2247000" y="1844225"/>
            <a:ext cx="4750200" cy="23928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UK SME Reporting Standard </a:t>
            </a:r>
            <a:r>
              <a:rPr lang="en-GB" sz="2000">
                <a:solidFill>
                  <a:schemeClr val="accent1"/>
                </a:solidFill>
                <a:latin typeface="Open Sans"/>
                <a:ea typeface="Open Sans"/>
                <a:cs typeface="Open Sans"/>
                <a:sym typeface="Open Sans"/>
              </a:rPr>
              <a:t>(B4NZ, Broadway Initiative)</a:t>
            </a:r>
            <a:endParaRPr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Perseus-aligned to deliver key metrics (energy) are quantitative part of the Standard. In discussion as Project Orion for implementation approach.</a:t>
            </a:r>
            <a:endParaRPr sz="2000">
              <a:solidFill>
                <a:schemeClr val="accent2"/>
              </a:solidFill>
              <a:latin typeface="Open Sans SemiBold"/>
              <a:ea typeface="Open Sans SemiBold"/>
              <a:cs typeface="Open Sans SemiBold"/>
              <a:sym typeface="Open Sans SemiBold"/>
            </a:endParaRPr>
          </a:p>
        </p:txBody>
      </p:sp>
      <p:pic>
        <p:nvPicPr>
          <p:cNvPr id="222" name="Google Shape;222;p33"/>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223" name="Google Shape;223;p33"/>
          <p:cNvSpPr txBox="1"/>
          <p:nvPr/>
        </p:nvSpPr>
        <p:spPr>
          <a:xfrm>
            <a:off x="629225" y="466850"/>
            <a:ext cx="16464600" cy="112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How does Perseus enable, or align with, different initiatives? </a:t>
            </a:r>
            <a:endParaRPr b="1" sz="3600">
              <a:solidFill>
                <a:schemeClr val="accent2"/>
              </a:solidFill>
              <a:latin typeface="Open Sans"/>
              <a:ea typeface="Open Sans"/>
              <a:cs typeface="Open Sans"/>
              <a:sym typeface="Open Sans"/>
            </a:endParaRPr>
          </a:p>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224" name="Google Shape;224;p33"/>
          <p:cNvSpPr txBox="1"/>
          <p:nvPr/>
        </p:nvSpPr>
        <p:spPr>
          <a:xfrm>
            <a:off x="12271538" y="1853525"/>
            <a:ext cx="4750200" cy="23928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FourTwoThree </a:t>
            </a:r>
            <a:r>
              <a:rPr lang="en-GB" sz="2000">
                <a:solidFill>
                  <a:schemeClr val="accent1"/>
                </a:solidFill>
                <a:latin typeface="Open Sans"/>
                <a:ea typeface="Open Sans"/>
                <a:cs typeface="Open Sans"/>
                <a:sym typeface="Open Sans"/>
              </a:rPr>
              <a:t>(NatWest, SC, +)</a:t>
            </a:r>
            <a:endParaRPr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A new CAP (that aims to join Perseus) to help support its new commercial products for banks and SMEs</a:t>
            </a:r>
            <a:endParaRPr b="1"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p:txBody>
      </p:sp>
      <p:sp>
        <p:nvSpPr>
          <p:cNvPr id="225" name="Google Shape;225;p33"/>
          <p:cNvSpPr txBox="1"/>
          <p:nvPr/>
        </p:nvSpPr>
        <p:spPr>
          <a:xfrm>
            <a:off x="7259274" y="1875799"/>
            <a:ext cx="4750200" cy="23928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Climate Commons </a:t>
            </a:r>
            <a:r>
              <a:rPr lang="en-GB" sz="2000">
                <a:solidFill>
                  <a:schemeClr val="accent1"/>
                </a:solidFill>
                <a:latin typeface="Open Sans"/>
                <a:ea typeface="Open Sans"/>
                <a:cs typeface="Open Sans"/>
                <a:sym typeface="Open Sans"/>
              </a:rPr>
              <a:t>(Sage, SWC)</a:t>
            </a:r>
            <a:endParaRPr sz="15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An open database of emissions factors. </a:t>
            </a:r>
            <a:endParaRPr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In discussion with IB1 as partner.</a:t>
            </a:r>
            <a:endParaRPr b="1"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p:txBody>
      </p:sp>
      <p:sp>
        <p:nvSpPr>
          <p:cNvPr id="226" name="Google Shape;226;p33"/>
          <p:cNvSpPr txBox="1"/>
          <p:nvPr/>
        </p:nvSpPr>
        <p:spPr>
          <a:xfrm>
            <a:off x="2256062" y="4352875"/>
            <a:ext cx="4750200" cy="23928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NZDPU </a:t>
            </a:r>
            <a:r>
              <a:rPr lang="en-GB" sz="2000">
                <a:solidFill>
                  <a:schemeClr val="accent1"/>
                </a:solidFill>
                <a:latin typeface="Open Sans"/>
                <a:ea typeface="Open Sans"/>
                <a:cs typeface="Open Sans"/>
                <a:sym typeface="Open Sans"/>
              </a:rPr>
              <a:t>(philanthropic funded)</a:t>
            </a:r>
            <a:endParaRPr sz="20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Centralised global aggregator of output reports. Provide analytical and comparison tools.  Could be a destination for Perseus-enabled reports.</a:t>
            </a:r>
            <a:endParaRPr sz="2000">
              <a:solidFill>
                <a:schemeClr val="accent2"/>
              </a:solidFill>
              <a:latin typeface="Open Sans SemiBold"/>
              <a:ea typeface="Open Sans SemiBold"/>
              <a:cs typeface="Open Sans SemiBold"/>
              <a:sym typeface="Open Sans SemiBold"/>
            </a:endParaRPr>
          </a:p>
        </p:txBody>
      </p:sp>
      <p:sp>
        <p:nvSpPr>
          <p:cNvPr id="227" name="Google Shape;227;p33"/>
          <p:cNvSpPr txBox="1"/>
          <p:nvPr/>
        </p:nvSpPr>
        <p:spPr>
          <a:xfrm>
            <a:off x="12280600" y="4362175"/>
            <a:ext cx="4750200" cy="23928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OpenEarth</a:t>
            </a:r>
            <a:r>
              <a:rPr lang="en-GB" sz="2500">
                <a:solidFill>
                  <a:schemeClr val="accent1"/>
                </a:solidFill>
                <a:latin typeface="Open Sans"/>
                <a:ea typeface="Open Sans"/>
                <a:cs typeface="Open Sans"/>
                <a:sym typeface="Open Sans"/>
              </a:rPr>
              <a:t> </a:t>
            </a:r>
            <a:r>
              <a:rPr lang="en-GB" sz="2000">
                <a:solidFill>
                  <a:schemeClr val="accent1"/>
                </a:solidFill>
                <a:latin typeface="Open Sans"/>
                <a:ea typeface="Open Sans"/>
                <a:cs typeface="Open Sans"/>
                <a:sym typeface="Open Sans"/>
              </a:rPr>
              <a:t>(foundation)</a:t>
            </a:r>
            <a:endParaRPr sz="25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Uses ai, blockchain and IoT to develop city-based solution, an open source CAP (in discussion on joining) and carbon pricing tools.  </a:t>
            </a:r>
            <a:endParaRPr sz="2000">
              <a:solidFill>
                <a:schemeClr val="lt2"/>
              </a:solidFill>
              <a:latin typeface="Open Sans"/>
              <a:ea typeface="Open Sans"/>
              <a:cs typeface="Open Sans"/>
              <a:sym typeface="Open Sans"/>
            </a:endParaRPr>
          </a:p>
        </p:txBody>
      </p:sp>
      <p:sp>
        <p:nvSpPr>
          <p:cNvPr id="228" name="Google Shape;228;p33"/>
          <p:cNvSpPr txBox="1"/>
          <p:nvPr/>
        </p:nvSpPr>
        <p:spPr>
          <a:xfrm>
            <a:off x="7225000" y="4352875"/>
            <a:ext cx="4750200" cy="23928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Climate Arc</a:t>
            </a:r>
            <a:r>
              <a:rPr lang="en-GB" sz="2500">
                <a:solidFill>
                  <a:schemeClr val="accent1"/>
                </a:solidFill>
                <a:latin typeface="Open Sans"/>
                <a:ea typeface="Open Sans"/>
                <a:cs typeface="Open Sans"/>
                <a:sym typeface="Open Sans"/>
              </a:rPr>
              <a:t> </a:t>
            </a:r>
            <a:r>
              <a:rPr lang="en-GB" sz="2000">
                <a:solidFill>
                  <a:schemeClr val="accent1"/>
                </a:solidFill>
                <a:latin typeface="Open Sans"/>
                <a:ea typeface="Open Sans"/>
                <a:cs typeface="Open Sans"/>
                <a:sym typeface="Open Sans"/>
              </a:rPr>
              <a:t>(philanthropic fund)</a:t>
            </a:r>
            <a:endParaRPr sz="25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Develops software tools for financial research, transition planning  and analysis. Could be a destination for Perseus-enabled reports.</a:t>
            </a:r>
            <a:endParaRPr b="1" sz="2000">
              <a:solidFill>
                <a:schemeClr val="lt2"/>
              </a:solidFill>
              <a:latin typeface="Open Sans"/>
              <a:ea typeface="Open Sans"/>
              <a:cs typeface="Open Sans"/>
              <a:sym typeface="Open Sans"/>
            </a:endParaRPr>
          </a:p>
        </p:txBody>
      </p:sp>
      <p:sp>
        <p:nvSpPr>
          <p:cNvPr id="229" name="Google Shape;229;p33"/>
          <p:cNvSpPr txBox="1"/>
          <p:nvPr/>
        </p:nvSpPr>
        <p:spPr>
          <a:xfrm>
            <a:off x="3005999" y="9563351"/>
            <a:ext cx="13414500" cy="5694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GB" sz="2500">
                <a:solidFill>
                  <a:schemeClr val="accent1"/>
                </a:solidFill>
                <a:latin typeface="Open Sans"/>
                <a:ea typeface="Open Sans"/>
                <a:cs typeface="Open Sans"/>
                <a:sym typeface="Open Sans"/>
              </a:rPr>
              <a:t>Perseus is data ‘plumbing’ to connect data between parties, with robust </a:t>
            </a:r>
            <a:r>
              <a:rPr b="1" lang="en-GB" sz="2500">
                <a:solidFill>
                  <a:schemeClr val="accent1"/>
                </a:solidFill>
                <a:latin typeface="Open Sans"/>
                <a:ea typeface="Open Sans"/>
                <a:cs typeface="Open Sans"/>
                <a:sym typeface="Open Sans"/>
              </a:rPr>
              <a:t>governance</a:t>
            </a:r>
            <a:endParaRPr b="1" sz="2500">
              <a:solidFill>
                <a:schemeClr val="accent1"/>
              </a:solidFill>
              <a:latin typeface="Open Sans"/>
              <a:ea typeface="Open Sans"/>
              <a:cs typeface="Open Sans"/>
              <a:sym typeface="Open Sans"/>
            </a:endParaRPr>
          </a:p>
        </p:txBody>
      </p:sp>
      <p:sp>
        <p:nvSpPr>
          <p:cNvPr id="230" name="Google Shape;230;p33"/>
          <p:cNvSpPr txBox="1"/>
          <p:nvPr/>
        </p:nvSpPr>
        <p:spPr>
          <a:xfrm>
            <a:off x="2325350" y="7011000"/>
            <a:ext cx="4671900" cy="12846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Carbon Accounting Alliance, </a:t>
            </a:r>
            <a:r>
              <a:rPr lang="en-GB" sz="2000">
                <a:solidFill>
                  <a:schemeClr val="accent1"/>
                </a:solidFill>
                <a:latin typeface="Open Sans"/>
                <a:ea typeface="Open Sans"/>
                <a:cs typeface="Open Sans"/>
                <a:sym typeface="Open Sans"/>
              </a:rPr>
              <a:t>(various)</a:t>
            </a:r>
            <a:endParaRPr sz="20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Community of practitioners</a:t>
            </a:r>
            <a:endParaRPr sz="2000">
              <a:solidFill>
                <a:schemeClr val="accent2"/>
              </a:solidFill>
              <a:latin typeface="Open Sans SemiBold"/>
              <a:ea typeface="Open Sans SemiBold"/>
              <a:cs typeface="Open Sans SemiBold"/>
              <a:sym typeface="Open Sans SemiBold"/>
            </a:endParaRPr>
          </a:p>
        </p:txBody>
      </p:sp>
      <p:sp>
        <p:nvSpPr>
          <p:cNvPr id="231" name="Google Shape;231;p33"/>
          <p:cNvSpPr txBox="1"/>
          <p:nvPr/>
        </p:nvSpPr>
        <p:spPr>
          <a:xfrm>
            <a:off x="7337575" y="7011000"/>
            <a:ext cx="4671900" cy="1284600"/>
          </a:xfrm>
          <a:prstGeom prst="rect">
            <a:avLst/>
          </a:prstGeom>
          <a:solidFill>
            <a:srgbClr val="1A3844">
              <a:alpha val="65190"/>
            </a:srgbClr>
          </a:solidFill>
          <a:ln>
            <a:noFill/>
          </a:ln>
        </p:spPr>
        <p:txBody>
          <a:bodyPr anchorCtr="0" anchor="t" bIns="72000" lIns="72000" spcFirstLastPara="1" rIns="72000" wrap="square" tIns="72000">
            <a:no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VSME, EFRAG, CSRD et al</a:t>
            </a:r>
            <a:endParaRPr sz="20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rPr lang="en-GB" sz="2000">
                <a:solidFill>
                  <a:schemeClr val="lt2"/>
                </a:solidFill>
                <a:latin typeface="Open Sans"/>
                <a:ea typeface="Open Sans"/>
                <a:cs typeface="Open Sans"/>
                <a:sym typeface="Open Sans"/>
              </a:rPr>
              <a:t>Variety of frameworks, standards, disclosures </a:t>
            </a:r>
            <a:r>
              <a:rPr lang="en-GB" sz="2000">
                <a:solidFill>
                  <a:schemeClr val="accent1"/>
                </a:solidFill>
                <a:uFill>
                  <a:noFill/>
                </a:uFill>
                <a:latin typeface="Open Sans"/>
                <a:ea typeface="Open Sans"/>
                <a:cs typeface="Open Sans"/>
                <a:sym typeface="Open Sans"/>
                <a:hlinkClick r:id="rId5">
                  <a:extLst>
                    <a:ext uri="{A12FA001-AC4F-418D-AE19-62706E023703}">
                      <ahyp:hlinkClr val="tx"/>
                    </a:ext>
                  </a:extLst>
                </a:hlinkClick>
              </a:rPr>
              <a:t>https://ib1.org/ecosystem</a:t>
            </a:r>
            <a:r>
              <a:rPr lang="en-GB" sz="2000">
                <a:solidFill>
                  <a:schemeClr val="accent1"/>
                </a:solidFill>
                <a:latin typeface="Open Sans"/>
                <a:ea typeface="Open Sans"/>
                <a:cs typeface="Open Sans"/>
                <a:sym typeface="Open Sans"/>
              </a:rPr>
              <a:t> </a:t>
            </a:r>
            <a:endParaRPr sz="2000">
              <a:solidFill>
                <a:schemeClr val="accent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nvSpPr>
        <p:spPr>
          <a:xfrm>
            <a:off x="132" y="10011617"/>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v2025-04-23</a:t>
            </a:r>
            <a:endParaRPr sz="1200">
              <a:solidFill>
                <a:schemeClr val="dk2"/>
              </a:solidFill>
              <a:latin typeface="Open Sans"/>
              <a:ea typeface="Open Sans"/>
              <a:cs typeface="Open Sans"/>
              <a:sym typeface="Open Sans"/>
            </a:endParaRPr>
          </a:p>
        </p:txBody>
      </p:sp>
      <p:sp>
        <p:nvSpPr>
          <p:cNvPr id="237" name="Google Shape;237;p34"/>
          <p:cNvSpPr txBox="1"/>
          <p:nvPr/>
        </p:nvSpPr>
        <p:spPr>
          <a:xfrm>
            <a:off x="1076082" y="10011600"/>
            <a:ext cx="4761600" cy="270900"/>
          </a:xfrm>
          <a:prstGeom prst="rect">
            <a:avLst/>
          </a:prstGeom>
          <a:noFill/>
          <a:ln>
            <a:noFill/>
          </a:ln>
        </p:spPr>
        <p:txBody>
          <a:bodyPr anchorCtr="0" anchor="ctr" bIns="0" lIns="108000" spcFirstLastPara="1" rIns="54000" wrap="square" tIns="0">
            <a:noAutofit/>
          </a:bodyPr>
          <a:lstStyle/>
          <a:p>
            <a:pPr indent="0" lvl="0" marL="0" rtl="0" algn="l">
              <a:spcBef>
                <a:spcPts val="0"/>
              </a:spcBef>
              <a:spcAft>
                <a:spcPts val="0"/>
              </a:spcAft>
              <a:buNone/>
            </a:pPr>
            <a:r>
              <a:rPr lang="en-GB" sz="1200">
                <a:solidFill>
                  <a:schemeClr val="lt2"/>
                </a:solidFill>
              </a:rPr>
              <a:t>PRODUCT INNOVATION</a:t>
            </a:r>
            <a:endParaRPr b="0" sz="1200">
              <a:solidFill>
                <a:schemeClr val="lt2"/>
              </a:solidFill>
            </a:endParaRPr>
          </a:p>
        </p:txBody>
      </p:sp>
      <p:graphicFrame>
        <p:nvGraphicFramePr>
          <p:cNvPr id="238" name="Google Shape;238;p34"/>
          <p:cNvGraphicFramePr/>
          <p:nvPr/>
        </p:nvGraphicFramePr>
        <p:xfrm>
          <a:off x="748688" y="1794588"/>
          <a:ext cx="3000000" cy="3000000"/>
        </p:xfrm>
        <a:graphic>
          <a:graphicData uri="http://schemas.openxmlformats.org/drawingml/2006/table">
            <a:tbl>
              <a:tblPr>
                <a:noFill/>
                <a:tableStyleId>{61280427-2908-4809-935B-D53B50DBC5BA}</a:tableStyleId>
              </a:tblPr>
              <a:tblGrid>
                <a:gridCol w="2031550"/>
                <a:gridCol w="5226100"/>
                <a:gridCol w="4651950"/>
                <a:gridCol w="4651950"/>
              </a:tblGrid>
              <a:tr h="209550">
                <a:tc>
                  <a:txBody>
                    <a:bodyPr/>
                    <a:lstStyle/>
                    <a:p>
                      <a:pPr indent="0" lvl="0" marL="0" rtl="0" algn="l">
                        <a:spcBef>
                          <a:spcPts val="0"/>
                        </a:spcBef>
                        <a:spcAft>
                          <a:spcPts val="0"/>
                        </a:spcAft>
                        <a:buNone/>
                      </a:pPr>
                      <a:r>
                        <a:t/>
                      </a:r>
                      <a:endParaRPr sz="13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a:latin typeface="Open Sans"/>
                          <a:ea typeface="Open Sans"/>
                          <a:cs typeface="Open Sans"/>
                          <a:sym typeface="Open Sans"/>
                        </a:rPr>
                        <a:t>Financial Service Providers (FSPs)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a:latin typeface="Open Sans"/>
                          <a:ea typeface="Open Sans"/>
                          <a:cs typeface="Open Sans"/>
                          <a:sym typeface="Open Sans"/>
                        </a:rPr>
                        <a:t>Carbon Accounting Providers (CAPs)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a:latin typeface="Open Sans"/>
                          <a:ea typeface="Open Sans"/>
                          <a:cs typeface="Open Sans"/>
                          <a:sym typeface="Open Sans"/>
                        </a:rPr>
                        <a:t>Energy Data Providers (EDPs)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46675">
                <a:tc>
                  <a:txBody>
                    <a:bodyPr/>
                    <a:lstStyle/>
                    <a:p>
                      <a:pPr indent="0" lvl="0" marL="0" rtl="0" algn="l">
                        <a:lnSpc>
                          <a:spcPct val="115000"/>
                        </a:lnSpc>
                        <a:spcBef>
                          <a:spcPts val="0"/>
                        </a:spcBef>
                        <a:spcAft>
                          <a:spcPts val="0"/>
                        </a:spcAft>
                        <a:buNone/>
                      </a:pPr>
                      <a:r>
                        <a:rPr b="1" lang="en-GB" sz="1800">
                          <a:latin typeface="Open Sans"/>
                          <a:ea typeface="Open Sans"/>
                          <a:cs typeface="Open Sans"/>
                          <a:sym typeface="Open Sans"/>
                        </a:rPr>
                        <a:t>Revenue</a:t>
                      </a:r>
                      <a:endParaRPr b="1"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Growth in green finance volumes (e.g. SME SLLs, working capital, retrofits)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New commercial products for SMEs (e.g. green loan readiness reports)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Create revenue opportunities from real-time, machine-verified data services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7100">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Fee income, interest margins from sustainability-linked loans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Monetise verified emissions data via MRV reports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Monetise high-frequency energy data flows via standardised APIs and partnerships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7875">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Potential access to premium carbon performance insights from CAP platforms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Platform usage or SaaS fees from FSP partnerships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Offer premium data tiers or services for precision decarbonisation planning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1025">
                <a:tc>
                  <a:txBody>
                    <a:bodyPr/>
                    <a:lstStyle/>
                    <a:p>
                      <a:pPr indent="0" lvl="0" marL="0" rtl="0" algn="l">
                        <a:lnSpc>
                          <a:spcPct val="115000"/>
                        </a:lnSpc>
                        <a:spcBef>
                          <a:spcPts val="0"/>
                        </a:spcBef>
                        <a:spcAft>
                          <a:spcPts val="0"/>
                        </a:spcAft>
                        <a:buNone/>
                      </a:pPr>
                      <a:r>
                        <a:rPr b="1" lang="en-GB" sz="1800">
                          <a:latin typeface="Open Sans"/>
                          <a:ea typeface="Open Sans"/>
                          <a:cs typeface="Open Sans"/>
                          <a:sym typeface="Open Sans"/>
                        </a:rPr>
                        <a:t>Differentiation</a:t>
                      </a:r>
                      <a:endParaRPr b="1"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Offer best-in-class ESG-linked products based on verified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Position as the “trusted data layer” in green lending infrastructure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Become the foundation for assurable Scope 2 reporting and smart meter integration</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9075">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Build new vertical offers (e.g. EV fleet finance, net-zero retrofit loans)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Deepen sector expertise (e.g. agri, logistics, manufacturing)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Enable new energy-linked financial products by supplying granular usage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lnSpc>
                          <a:spcPct val="115000"/>
                        </a:lnSpc>
                        <a:spcBef>
                          <a:spcPts val="0"/>
                        </a:spcBef>
                        <a:spcAft>
                          <a:spcPts val="0"/>
                        </a:spcAft>
                        <a:buNone/>
                      </a:pPr>
                      <a:r>
                        <a:rPr b="1" lang="en-GB" sz="1800">
                          <a:latin typeface="Open Sans"/>
                          <a:ea typeface="Open Sans"/>
                          <a:cs typeface="Open Sans"/>
                          <a:sym typeface="Open Sans"/>
                        </a:rPr>
                        <a:t>Data Scale</a:t>
                      </a:r>
                      <a:endParaRPr b="1"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Access high-quality emissions data without direct SME onboarding burden</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Gain access to larger SME data pools via bank referrals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Connect once, serve many: data shared via regulated Trust Frameworks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Reduce Scope 3 estimation reliance by tapping verified Scope 1/2/3 data from CAPs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Broader use of CAP methodology builds benchmarking datasets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Help standardise and scale energy data reporting across SMEs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lnSpc>
                          <a:spcPct val="115000"/>
                        </a:lnSpc>
                        <a:spcBef>
                          <a:spcPts val="0"/>
                        </a:spcBef>
                        <a:spcAft>
                          <a:spcPts val="0"/>
                        </a:spcAft>
                        <a:buNone/>
                      </a:pPr>
                      <a:r>
                        <a:rPr b="1" lang="en-GB" sz="1800">
                          <a:latin typeface="Open Sans"/>
                          <a:ea typeface="Open Sans"/>
                          <a:cs typeface="Open Sans"/>
                          <a:sym typeface="Open Sans"/>
                        </a:rPr>
                        <a:t>Regulatory Alignment</a:t>
                      </a:r>
                      <a:endParaRPr b="1"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Use CAP-generated reports for Scope 3 financed emissions, TCFD, ISSB reporting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CAP data used in PCAF, SBTi, CSRD-aligned disclosures for FSP clients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Play a pivotal role in enabling PCAF-aligned Scope 2 emissions calculations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Move toward reasonable assurance for sustainability reports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Build trust with auditors through machine-verified provenance &amp; audit trails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Provide audit-grade input data through SOC-certified data flows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lnSpc>
                          <a:spcPct val="115000"/>
                        </a:lnSpc>
                        <a:spcBef>
                          <a:spcPts val="0"/>
                        </a:spcBef>
                        <a:spcAft>
                          <a:spcPts val="0"/>
                        </a:spcAft>
                        <a:buNone/>
                      </a:pPr>
                      <a:r>
                        <a:rPr b="1" lang="en-GB" sz="1800">
                          <a:latin typeface="Open Sans"/>
                          <a:ea typeface="Open Sans"/>
                          <a:cs typeface="Open Sans"/>
                          <a:sym typeface="Open Sans"/>
                        </a:rPr>
                        <a:t>Efficiency</a:t>
                      </a:r>
                      <a:endParaRPr b="1"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Avoid bespoke emissions analysis processes; rely on standardised CAP outputs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Reduce need for SME-by-SME onboarding by aligning to bank channels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Enable seamless SME data permissioning through embedded integrations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Leverage CAPs as “carbon advisors” for portfolio decarbonisation support</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Shared MRV costs across multiple FSP partners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Support machine-to-machine MRV reporting at scale with verified provenance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lnSpc>
                          <a:spcPct val="115000"/>
                        </a:lnSpc>
                        <a:spcBef>
                          <a:spcPts val="0"/>
                        </a:spcBef>
                        <a:spcAft>
                          <a:spcPts val="0"/>
                        </a:spcAft>
                        <a:buNone/>
                      </a:pPr>
                      <a:r>
                        <a:rPr b="1" lang="en-GB" sz="1800">
                          <a:latin typeface="Open Sans"/>
                          <a:ea typeface="Open Sans"/>
                          <a:cs typeface="Open Sans"/>
                          <a:sym typeface="Open Sans"/>
                        </a:rPr>
                        <a:t>Strategic Upside</a:t>
                      </a:r>
                      <a:endParaRPr b="1"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Meet regulatory, market and investor pressure for ESG performance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Become critical infrastructure in net-zero transition finance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Contribute directly to ESG compliance ecosystems and regulated data-sharing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1950">
                <a:tc>
                  <a:txBody>
                    <a:bodyPr/>
                    <a:lstStyle/>
                    <a:p>
                      <a:pPr indent="0" lvl="0" marL="0" rtl="0" algn="l">
                        <a:spcBef>
                          <a:spcPts val="0"/>
                        </a:spcBef>
                        <a:spcAft>
                          <a:spcPts val="0"/>
                        </a:spcAft>
                        <a:buNone/>
                      </a:pPr>
                      <a:r>
                        <a:t/>
                      </a:r>
                      <a:endParaRPr sz="1800">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Build full-lifecycle product journeys (e.g. lending + insurance + advice)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Unlock new partnerships (e.g. ERP, utilities, procurement platforms via FSPs)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Unlock multi-sectoral partnerships (e.g. finance, software, analytics) via trusted infrastructure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39" name="Google Shape;239;p34"/>
          <p:cNvSpPr txBox="1"/>
          <p:nvPr>
            <p:ph type="title"/>
          </p:nvPr>
        </p:nvSpPr>
        <p:spPr>
          <a:xfrm>
            <a:off x="100" y="435850"/>
            <a:ext cx="18288000" cy="495000"/>
          </a:xfrm>
          <a:prstGeom prst="rect">
            <a:avLst/>
          </a:prstGeom>
        </p:spPr>
        <p:txBody>
          <a:bodyPr anchorCtr="0" anchor="ctr" bIns="0" lIns="864000" spcFirstLastPara="1" rIns="216000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sz="3600"/>
              <a:t>Value points for financial service providers, carbon accounting providers and energy data providers </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43" name="Shape 243"/>
        <p:cNvGrpSpPr/>
        <p:nvPr/>
      </p:nvGrpSpPr>
      <p:grpSpPr>
        <a:xfrm>
          <a:off x="0" y="0"/>
          <a:ext cx="0" cy="0"/>
          <a:chOff x="0" y="0"/>
          <a:chExt cx="0" cy="0"/>
        </a:xfrm>
      </p:grpSpPr>
      <p:sp>
        <p:nvSpPr>
          <p:cNvPr id="244" name="Google Shape;244;p35"/>
          <p:cNvSpPr txBox="1"/>
          <p:nvPr/>
        </p:nvSpPr>
        <p:spPr>
          <a:xfrm>
            <a:off x="1040700" y="2527988"/>
            <a:ext cx="8883600" cy="5850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245" name="Google Shape;245;p35"/>
          <p:cNvSpPr txBox="1"/>
          <p:nvPr/>
        </p:nvSpPr>
        <p:spPr>
          <a:xfrm>
            <a:off x="812100" y="84038"/>
            <a:ext cx="3084600" cy="5772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37500">
                <a:solidFill>
                  <a:schemeClr val="accent1"/>
                </a:solidFill>
                <a:latin typeface="Open Sans"/>
                <a:ea typeface="Open Sans"/>
                <a:cs typeface="Open Sans"/>
                <a:sym typeface="Open Sans"/>
              </a:rPr>
              <a:t>2</a:t>
            </a:r>
            <a:endParaRPr sz="37500">
              <a:solidFill>
                <a:schemeClr val="accent1"/>
              </a:solidFill>
              <a:latin typeface="Open Sans"/>
              <a:ea typeface="Open Sans"/>
              <a:cs typeface="Open Sans"/>
              <a:sym typeface="Open Sans"/>
            </a:endParaRPr>
          </a:p>
        </p:txBody>
      </p:sp>
      <p:sp>
        <p:nvSpPr>
          <p:cNvPr id="246" name="Google Shape;246;p35"/>
          <p:cNvSpPr txBox="1"/>
          <p:nvPr>
            <p:ph type="title"/>
          </p:nvPr>
        </p:nvSpPr>
        <p:spPr>
          <a:xfrm>
            <a:off x="3896700" y="1073888"/>
            <a:ext cx="12486300" cy="3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Why collaborate now?</a:t>
            </a:r>
            <a:endParaRPr sz="7200">
              <a:solidFill>
                <a:schemeClr val="lt2"/>
              </a:solidFill>
            </a:endParaRPr>
          </a:p>
        </p:txBody>
      </p:sp>
      <p:sp>
        <p:nvSpPr>
          <p:cNvPr id="247" name="Google Shape;247;p35"/>
          <p:cNvSpPr txBox="1"/>
          <p:nvPr/>
        </p:nvSpPr>
        <p:spPr>
          <a:xfrm>
            <a:off x="1428905" y="5700800"/>
            <a:ext cx="15430200" cy="2967900"/>
          </a:xfrm>
          <a:prstGeom prst="rect">
            <a:avLst/>
          </a:prstGeom>
          <a:noFill/>
          <a:ln>
            <a:noFill/>
          </a:ln>
        </p:spPr>
        <p:txBody>
          <a:bodyPr anchorCtr="0" anchor="ctr" bIns="0" lIns="0" spcFirstLastPara="1" rIns="1080000" wrap="square" tIns="0">
            <a:noAutofit/>
          </a:bodyPr>
          <a:lstStyle/>
          <a:p>
            <a:pPr indent="0" lvl="0" marL="0" rtl="0" algn="ctr">
              <a:spcBef>
                <a:spcPts val="0"/>
              </a:spcBef>
              <a:spcAft>
                <a:spcPts val="0"/>
              </a:spcAft>
              <a:buNone/>
            </a:pPr>
            <a:r>
              <a:t/>
            </a:r>
            <a:endParaRPr sz="4800">
              <a:solidFill>
                <a:srgbClr val="FFFFFF"/>
              </a:solidFill>
              <a:latin typeface="Open Sans Medium"/>
              <a:ea typeface="Open Sans Medium"/>
              <a:cs typeface="Open Sans Medium"/>
              <a:sym typeface="Open Sans Medium"/>
            </a:endParaRPr>
          </a:p>
          <a:p>
            <a:pPr indent="0" lvl="0" marL="0" rtl="0" algn="ctr">
              <a:spcBef>
                <a:spcPts val="0"/>
              </a:spcBef>
              <a:spcAft>
                <a:spcPts val="0"/>
              </a:spcAft>
              <a:buNone/>
            </a:pPr>
            <a:r>
              <a:rPr i="1" lang="en-GB" sz="3200">
                <a:solidFill>
                  <a:srgbClr val="FFFFFF"/>
                </a:solidFill>
                <a:latin typeface="Open Sans Medium"/>
                <a:ea typeface="Open Sans Medium"/>
                <a:cs typeface="Open Sans Medium"/>
                <a:sym typeface="Open Sans Medium"/>
              </a:rPr>
              <a:t>15+ Steering Group; 50+ Commercial Members; 200+ people</a:t>
            </a:r>
            <a:endParaRPr i="1" sz="3200">
              <a:solidFill>
                <a:srgbClr val="FFFFFF"/>
              </a:solidFill>
              <a:latin typeface="Open Sans Medium"/>
              <a:ea typeface="Open Sans Medium"/>
              <a:cs typeface="Open Sans Medium"/>
              <a:sym typeface="Open Sa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1" name="Shape 251"/>
        <p:cNvGrpSpPr/>
        <p:nvPr/>
      </p:nvGrpSpPr>
      <p:grpSpPr>
        <a:xfrm>
          <a:off x="0" y="0"/>
          <a:ext cx="0" cy="0"/>
          <a:chOff x="0" y="0"/>
          <a:chExt cx="0" cy="0"/>
        </a:xfrm>
      </p:grpSpPr>
      <p:pic>
        <p:nvPicPr>
          <p:cNvPr id="252" name="Google Shape;252;p36"/>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253" name="Google Shape;253;p36"/>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54" name="Google Shape;254;p36"/>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55" name="Google Shape;255;p36"/>
          <p:cNvSpPr/>
          <p:nvPr/>
        </p:nvSpPr>
        <p:spPr>
          <a:xfrm rot="10800000">
            <a:off x="10562590" y="6753350"/>
            <a:ext cx="219600" cy="229800"/>
          </a:xfrm>
          <a:prstGeom prst="rect">
            <a:avLst/>
          </a:prstGeom>
          <a:solidFill>
            <a:srgbClr val="FF4E1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56" name="Google Shape;256;p36"/>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257" name="Google Shape;257;p36"/>
          <p:cNvSpPr txBox="1"/>
          <p:nvPr/>
        </p:nvSpPr>
        <p:spPr>
          <a:xfrm>
            <a:off x="1337137" y="1781250"/>
            <a:ext cx="4750200" cy="67356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Join a group of major players working towards a tangible outcome</a:t>
            </a:r>
            <a:r>
              <a:rPr lang="en-GB" sz="2500">
                <a:solidFill>
                  <a:schemeClr val="accent1"/>
                </a:solidFill>
                <a:latin typeface="Open Sans"/>
                <a:ea typeface="Open Sans"/>
                <a:cs typeface="Open Sans"/>
                <a:sym typeface="Open Sans"/>
              </a:rPr>
              <a:t> </a:t>
            </a:r>
            <a:endParaRPr sz="2500">
              <a:solidFill>
                <a:schemeClr val="accent1"/>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Pre-competitive engagement to unlock long-term advantage</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Major banks, trade bodies, carbon accounting platforms, and data providers already involved</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Understand the perspectives of different </a:t>
            </a:r>
            <a:r>
              <a:rPr lang="en-GB" sz="2200">
                <a:solidFill>
                  <a:schemeClr val="lt2"/>
                </a:solidFill>
                <a:latin typeface="Open Sans"/>
                <a:ea typeface="Open Sans"/>
                <a:cs typeface="Open Sans"/>
                <a:sym typeface="Open Sans"/>
              </a:rPr>
              <a:t>stakeholder</a:t>
            </a:r>
            <a:r>
              <a:rPr lang="en-GB" sz="2200">
                <a:solidFill>
                  <a:schemeClr val="lt2"/>
                </a:solidFill>
                <a:latin typeface="Open Sans"/>
                <a:ea typeface="Open Sans"/>
                <a:cs typeface="Open Sans"/>
                <a:sym typeface="Open Sans"/>
              </a:rPr>
              <a:t> groups working alongside you</a:t>
            </a:r>
            <a:endParaRPr sz="22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lt2"/>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sz="2000">
              <a:solidFill>
                <a:schemeClr val="lt2"/>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sz="2000">
              <a:solidFill>
                <a:schemeClr val="accent2"/>
              </a:solidFill>
              <a:latin typeface="Open Sans SemiBold"/>
              <a:ea typeface="Open Sans SemiBold"/>
              <a:cs typeface="Open Sans SemiBold"/>
              <a:sym typeface="Open Sans SemiBold"/>
            </a:endParaRPr>
          </a:p>
        </p:txBody>
      </p:sp>
      <p:pic>
        <p:nvPicPr>
          <p:cNvPr id="258" name="Google Shape;258;p36"/>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259" name="Google Shape;259;p36"/>
          <p:cNvSpPr txBox="1"/>
          <p:nvPr/>
        </p:nvSpPr>
        <p:spPr>
          <a:xfrm>
            <a:off x="6768900" y="1781250"/>
            <a:ext cx="4750200" cy="70497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Shape the product around your needs</a:t>
            </a:r>
            <a:endParaRPr b="1" sz="2500">
              <a:solidFill>
                <a:schemeClr val="accent1"/>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Grasp the advantage of </a:t>
            </a:r>
            <a:r>
              <a:rPr lang="en-GB" sz="2200">
                <a:solidFill>
                  <a:schemeClr val="lt2"/>
                </a:solidFill>
                <a:latin typeface="Open Sans"/>
                <a:ea typeface="Open Sans"/>
                <a:cs typeface="Open Sans"/>
                <a:sym typeface="Open Sans"/>
              </a:rPr>
              <a:t>being at the table as Perseus is designed - rather than inheriting decisions </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Perseus develops use cases to design data-sharing architecture - so if you don’t input your needs, it will be designed around your competitors </a:t>
            </a:r>
            <a:endParaRPr sz="22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lt2"/>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p:txBody>
      </p:sp>
      <p:sp>
        <p:nvSpPr>
          <p:cNvPr id="260" name="Google Shape;260;p36"/>
          <p:cNvSpPr txBox="1"/>
          <p:nvPr/>
        </p:nvSpPr>
        <p:spPr>
          <a:xfrm>
            <a:off x="629225" y="466850"/>
            <a:ext cx="11691300" cy="1129800"/>
          </a:xfrm>
          <a:prstGeom prst="rect">
            <a:avLst/>
          </a:prstGeom>
          <a:solidFill>
            <a:srgbClr val="1A3844">
              <a:alpha val="65190"/>
            </a:srgbClr>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Why collaborate in Perseus development?</a:t>
            </a:r>
            <a:endParaRPr b="1" sz="3600">
              <a:solidFill>
                <a:schemeClr val="accent2"/>
              </a:solidFill>
              <a:latin typeface="Open Sans"/>
              <a:ea typeface="Open Sans"/>
              <a:cs typeface="Open Sans"/>
              <a:sym typeface="Open Sans"/>
            </a:endParaRPr>
          </a:p>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261" name="Google Shape;261;p36"/>
          <p:cNvSpPr txBox="1"/>
          <p:nvPr/>
        </p:nvSpPr>
        <p:spPr>
          <a:xfrm>
            <a:off x="12200663" y="1781250"/>
            <a:ext cx="4750200" cy="80286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Prepare your organisation to engage with cross-sectoral data</a:t>
            </a:r>
            <a:endParaRPr b="1" sz="2500">
              <a:solidFill>
                <a:schemeClr val="accent1"/>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Prepare to </a:t>
            </a:r>
            <a:r>
              <a:rPr lang="en-GB" sz="2200">
                <a:solidFill>
                  <a:schemeClr val="lt2"/>
                </a:solidFill>
                <a:latin typeface="Open Sans"/>
                <a:ea typeface="Open Sans"/>
                <a:cs typeface="Open Sans"/>
                <a:sym typeface="Open Sans"/>
              </a:rPr>
              <a:t>adapt</a:t>
            </a:r>
            <a:r>
              <a:rPr lang="en-GB" sz="2200">
                <a:solidFill>
                  <a:schemeClr val="lt2"/>
                </a:solidFill>
                <a:latin typeface="Open Sans"/>
                <a:ea typeface="Open Sans"/>
                <a:cs typeface="Open Sans"/>
                <a:sym typeface="Open Sans"/>
              </a:rPr>
              <a:t> to </a:t>
            </a:r>
            <a:r>
              <a:rPr lang="en-GB" sz="2200">
                <a:solidFill>
                  <a:schemeClr val="lt2"/>
                </a:solidFill>
                <a:latin typeface="Open Sans"/>
                <a:ea typeface="Open Sans"/>
                <a:cs typeface="Open Sans"/>
                <a:sym typeface="Open Sans"/>
              </a:rPr>
              <a:t>business models that engage in cross-sectoral data to deliver better lending or carbon accounting products to SMEs</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Engage early to prepare your team, UX, research and processes so you can be earlier to market </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Help your people become confident and comfortable with Perseus as it’s developed, and spark ideas about how your business can use it</a:t>
            </a:r>
            <a:endParaRPr b="1" sz="2200">
              <a:solidFill>
                <a:schemeClr val="lt2"/>
              </a:solidFill>
              <a:latin typeface="Open Sans"/>
              <a:ea typeface="Open Sans"/>
              <a:cs typeface="Open Sans"/>
              <a:sym typeface="Open Sans"/>
            </a:endParaRPr>
          </a:p>
          <a:p>
            <a:pPr indent="0" lvl="0" marL="457200" rtl="0" algn="l">
              <a:lnSpc>
                <a:spcPct val="120000"/>
              </a:lnSpc>
              <a:spcBef>
                <a:spcPts val="0"/>
              </a:spcBef>
              <a:spcAft>
                <a:spcPts val="0"/>
              </a:spcAft>
              <a:buNone/>
            </a:pPr>
            <a:r>
              <a:t/>
            </a:r>
            <a:endParaRPr b="1" sz="2000">
              <a:solidFill>
                <a:schemeClr val="lt2"/>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7"/>
          <p:cNvSpPr/>
          <p:nvPr/>
        </p:nvSpPr>
        <p:spPr>
          <a:xfrm>
            <a:off x="2716988" y="3490470"/>
            <a:ext cx="15295500" cy="3678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latin typeface="Open Sans"/>
                <a:ea typeface="Open Sans"/>
                <a:cs typeface="Open Sans"/>
                <a:sym typeface="Open Sans"/>
              </a:rPr>
              <a:t> </a:t>
            </a:r>
            <a:endParaRPr sz="2100">
              <a:latin typeface="Open Sans"/>
              <a:ea typeface="Open Sans"/>
              <a:cs typeface="Open Sans"/>
              <a:sym typeface="Open Sans"/>
            </a:endParaRPr>
          </a:p>
        </p:txBody>
      </p:sp>
      <p:pic>
        <p:nvPicPr>
          <p:cNvPr id="267" name="Google Shape;267;p37"/>
          <p:cNvPicPr preferRelativeResize="0"/>
          <p:nvPr/>
        </p:nvPicPr>
        <p:blipFill>
          <a:blip r:embed="rId3">
            <a:alphaModFix/>
          </a:blip>
          <a:stretch>
            <a:fillRect/>
          </a:stretch>
        </p:blipFill>
        <p:spPr>
          <a:xfrm>
            <a:off x="13102281" y="5130791"/>
            <a:ext cx="1960858" cy="632531"/>
          </a:xfrm>
          <a:prstGeom prst="rect">
            <a:avLst/>
          </a:prstGeom>
          <a:noFill/>
          <a:ln>
            <a:noFill/>
          </a:ln>
        </p:spPr>
      </p:pic>
      <p:pic>
        <p:nvPicPr>
          <p:cNvPr id="268" name="Google Shape;268;p37"/>
          <p:cNvPicPr preferRelativeResize="0"/>
          <p:nvPr/>
        </p:nvPicPr>
        <p:blipFill>
          <a:blip r:embed="rId4">
            <a:alphaModFix/>
          </a:blip>
          <a:stretch>
            <a:fillRect/>
          </a:stretch>
        </p:blipFill>
        <p:spPr>
          <a:xfrm>
            <a:off x="6915691" y="5029759"/>
            <a:ext cx="1267113" cy="834596"/>
          </a:xfrm>
          <a:prstGeom prst="rect">
            <a:avLst/>
          </a:prstGeom>
          <a:noFill/>
          <a:ln>
            <a:noFill/>
          </a:ln>
        </p:spPr>
      </p:pic>
      <p:pic>
        <p:nvPicPr>
          <p:cNvPr id="269" name="Google Shape;269;p37"/>
          <p:cNvPicPr preferRelativeResize="0"/>
          <p:nvPr/>
        </p:nvPicPr>
        <p:blipFill>
          <a:blip r:embed="rId5">
            <a:alphaModFix/>
          </a:blip>
          <a:stretch>
            <a:fillRect/>
          </a:stretch>
        </p:blipFill>
        <p:spPr>
          <a:xfrm>
            <a:off x="5127282" y="5127341"/>
            <a:ext cx="976195" cy="590513"/>
          </a:xfrm>
          <a:prstGeom prst="rect">
            <a:avLst/>
          </a:prstGeom>
          <a:noFill/>
          <a:ln>
            <a:noFill/>
          </a:ln>
        </p:spPr>
      </p:pic>
      <p:pic>
        <p:nvPicPr>
          <p:cNvPr id="270" name="Google Shape;270;p37"/>
          <p:cNvPicPr preferRelativeResize="0"/>
          <p:nvPr/>
        </p:nvPicPr>
        <p:blipFill>
          <a:blip r:embed="rId6">
            <a:alphaModFix/>
          </a:blip>
          <a:stretch>
            <a:fillRect/>
          </a:stretch>
        </p:blipFill>
        <p:spPr>
          <a:xfrm>
            <a:off x="8995017" y="5194606"/>
            <a:ext cx="1215750" cy="652793"/>
          </a:xfrm>
          <a:prstGeom prst="rect">
            <a:avLst/>
          </a:prstGeom>
          <a:noFill/>
          <a:ln>
            <a:noFill/>
          </a:ln>
        </p:spPr>
      </p:pic>
      <p:pic>
        <p:nvPicPr>
          <p:cNvPr id="271" name="Google Shape;271;p37"/>
          <p:cNvPicPr preferRelativeResize="0"/>
          <p:nvPr/>
        </p:nvPicPr>
        <p:blipFill>
          <a:blip r:embed="rId7">
            <a:alphaModFix/>
          </a:blip>
          <a:stretch>
            <a:fillRect/>
          </a:stretch>
        </p:blipFill>
        <p:spPr>
          <a:xfrm>
            <a:off x="13908256" y="6225970"/>
            <a:ext cx="1301950" cy="551099"/>
          </a:xfrm>
          <a:prstGeom prst="rect">
            <a:avLst/>
          </a:prstGeom>
          <a:noFill/>
          <a:ln>
            <a:noFill/>
          </a:ln>
        </p:spPr>
      </p:pic>
      <p:pic>
        <p:nvPicPr>
          <p:cNvPr id="272" name="Google Shape;272;p37"/>
          <p:cNvPicPr preferRelativeResize="0"/>
          <p:nvPr/>
        </p:nvPicPr>
        <p:blipFill rotWithShape="1">
          <a:blip r:embed="rId8">
            <a:alphaModFix/>
          </a:blip>
          <a:srcRect b="6717" l="2760" r="4612" t="6717"/>
          <a:stretch/>
        </p:blipFill>
        <p:spPr>
          <a:xfrm>
            <a:off x="11872342" y="6366975"/>
            <a:ext cx="1388494" cy="376088"/>
          </a:xfrm>
          <a:prstGeom prst="rect">
            <a:avLst/>
          </a:prstGeom>
          <a:noFill/>
          <a:ln>
            <a:noFill/>
          </a:ln>
        </p:spPr>
      </p:pic>
      <p:pic>
        <p:nvPicPr>
          <p:cNvPr id="273" name="Google Shape;273;p37"/>
          <p:cNvPicPr preferRelativeResize="0"/>
          <p:nvPr/>
        </p:nvPicPr>
        <p:blipFill>
          <a:blip r:embed="rId9">
            <a:alphaModFix/>
          </a:blip>
          <a:stretch>
            <a:fillRect/>
          </a:stretch>
        </p:blipFill>
        <p:spPr>
          <a:xfrm>
            <a:off x="15857625" y="6188986"/>
            <a:ext cx="1348940" cy="834593"/>
          </a:xfrm>
          <a:prstGeom prst="rect">
            <a:avLst/>
          </a:prstGeom>
          <a:noFill/>
          <a:ln>
            <a:noFill/>
          </a:ln>
        </p:spPr>
      </p:pic>
      <p:pic>
        <p:nvPicPr>
          <p:cNvPr id="274" name="Google Shape;274;p37"/>
          <p:cNvPicPr preferRelativeResize="0"/>
          <p:nvPr/>
        </p:nvPicPr>
        <p:blipFill>
          <a:blip r:embed="rId10">
            <a:alphaModFix/>
          </a:blip>
          <a:stretch>
            <a:fillRect/>
          </a:stretch>
        </p:blipFill>
        <p:spPr>
          <a:xfrm>
            <a:off x="3403491" y="6469169"/>
            <a:ext cx="906839" cy="327677"/>
          </a:xfrm>
          <a:prstGeom prst="rect">
            <a:avLst/>
          </a:prstGeom>
          <a:noFill/>
          <a:ln>
            <a:noFill/>
          </a:ln>
        </p:spPr>
      </p:pic>
      <p:pic>
        <p:nvPicPr>
          <p:cNvPr id="275" name="Google Shape;275;p37"/>
          <p:cNvPicPr preferRelativeResize="0"/>
          <p:nvPr/>
        </p:nvPicPr>
        <p:blipFill rotWithShape="1">
          <a:blip r:embed="rId11">
            <a:alphaModFix/>
          </a:blip>
          <a:srcRect b="0" l="9247" r="0" t="0"/>
          <a:stretch/>
        </p:blipFill>
        <p:spPr>
          <a:xfrm>
            <a:off x="4957749" y="6278175"/>
            <a:ext cx="1503037" cy="730238"/>
          </a:xfrm>
          <a:prstGeom prst="rect">
            <a:avLst/>
          </a:prstGeom>
          <a:noFill/>
          <a:ln>
            <a:noFill/>
          </a:ln>
        </p:spPr>
      </p:pic>
      <p:pic>
        <p:nvPicPr>
          <p:cNvPr id="276" name="Google Shape;276;p37"/>
          <p:cNvPicPr preferRelativeResize="0"/>
          <p:nvPr/>
        </p:nvPicPr>
        <p:blipFill>
          <a:blip r:embed="rId12">
            <a:alphaModFix/>
          </a:blip>
          <a:stretch>
            <a:fillRect/>
          </a:stretch>
        </p:blipFill>
        <p:spPr>
          <a:xfrm>
            <a:off x="6493230" y="3711973"/>
            <a:ext cx="1215691" cy="875635"/>
          </a:xfrm>
          <a:prstGeom prst="rect">
            <a:avLst/>
          </a:prstGeom>
          <a:noFill/>
          <a:ln>
            <a:noFill/>
          </a:ln>
        </p:spPr>
      </p:pic>
      <p:pic>
        <p:nvPicPr>
          <p:cNvPr id="277" name="Google Shape;277;p37"/>
          <p:cNvPicPr preferRelativeResize="0"/>
          <p:nvPr/>
        </p:nvPicPr>
        <p:blipFill rotWithShape="1">
          <a:blip r:embed="rId13">
            <a:alphaModFix/>
          </a:blip>
          <a:srcRect b="17233" l="2194" r="2793" t="12826"/>
          <a:stretch/>
        </p:blipFill>
        <p:spPr>
          <a:xfrm>
            <a:off x="13171783" y="3766569"/>
            <a:ext cx="1731181" cy="766443"/>
          </a:xfrm>
          <a:prstGeom prst="rect">
            <a:avLst/>
          </a:prstGeom>
          <a:noFill/>
          <a:ln>
            <a:noFill/>
          </a:ln>
        </p:spPr>
      </p:pic>
      <p:pic>
        <p:nvPicPr>
          <p:cNvPr id="278" name="Google Shape;278;p37"/>
          <p:cNvPicPr preferRelativeResize="0"/>
          <p:nvPr/>
        </p:nvPicPr>
        <p:blipFill>
          <a:blip r:embed="rId14">
            <a:alphaModFix/>
          </a:blip>
          <a:stretch>
            <a:fillRect/>
          </a:stretch>
        </p:blipFill>
        <p:spPr>
          <a:xfrm>
            <a:off x="15807270" y="3594600"/>
            <a:ext cx="1476660" cy="1110370"/>
          </a:xfrm>
          <a:prstGeom prst="rect">
            <a:avLst/>
          </a:prstGeom>
          <a:noFill/>
          <a:ln>
            <a:noFill/>
          </a:ln>
        </p:spPr>
      </p:pic>
      <p:pic>
        <p:nvPicPr>
          <p:cNvPr id="279" name="Google Shape;279;p37"/>
          <p:cNvPicPr preferRelativeResize="0"/>
          <p:nvPr/>
        </p:nvPicPr>
        <p:blipFill rotWithShape="1">
          <a:blip r:embed="rId15">
            <a:alphaModFix/>
          </a:blip>
          <a:srcRect b="20243" l="12331" r="10304" t="23680"/>
          <a:stretch/>
        </p:blipFill>
        <p:spPr>
          <a:xfrm>
            <a:off x="3384894" y="3732525"/>
            <a:ext cx="2172411" cy="834526"/>
          </a:xfrm>
          <a:prstGeom prst="rect">
            <a:avLst/>
          </a:prstGeom>
          <a:noFill/>
          <a:ln>
            <a:noFill/>
          </a:ln>
        </p:spPr>
      </p:pic>
      <p:pic>
        <p:nvPicPr>
          <p:cNvPr id="280" name="Google Shape;280;p37"/>
          <p:cNvPicPr preferRelativeResize="0"/>
          <p:nvPr/>
        </p:nvPicPr>
        <p:blipFill rotWithShape="1">
          <a:blip r:embed="rId16">
            <a:alphaModFix/>
          </a:blip>
          <a:srcRect b="8487" l="0" r="0" t="11818"/>
          <a:stretch/>
        </p:blipFill>
        <p:spPr>
          <a:xfrm>
            <a:off x="15875352" y="5194600"/>
            <a:ext cx="1267114" cy="504915"/>
          </a:xfrm>
          <a:prstGeom prst="rect">
            <a:avLst/>
          </a:prstGeom>
          <a:noFill/>
          <a:ln>
            <a:noFill/>
          </a:ln>
        </p:spPr>
      </p:pic>
      <p:pic>
        <p:nvPicPr>
          <p:cNvPr id="281" name="Google Shape;281;p37"/>
          <p:cNvPicPr preferRelativeResize="0"/>
          <p:nvPr/>
        </p:nvPicPr>
        <p:blipFill>
          <a:blip r:embed="rId17">
            <a:alphaModFix/>
          </a:blip>
          <a:stretch>
            <a:fillRect/>
          </a:stretch>
        </p:blipFill>
        <p:spPr>
          <a:xfrm>
            <a:off x="3400897" y="5306825"/>
            <a:ext cx="916309" cy="327690"/>
          </a:xfrm>
          <a:prstGeom prst="rect">
            <a:avLst/>
          </a:prstGeom>
          <a:noFill/>
          <a:ln>
            <a:noFill/>
          </a:ln>
        </p:spPr>
      </p:pic>
      <p:pic>
        <p:nvPicPr>
          <p:cNvPr descr="EAMA LOGO" id="282" name="Google Shape;282;p37"/>
          <p:cNvPicPr preferRelativeResize="0"/>
          <p:nvPr/>
        </p:nvPicPr>
        <p:blipFill>
          <a:blip r:embed="rId18">
            <a:alphaModFix/>
          </a:blip>
          <a:stretch>
            <a:fillRect/>
          </a:stretch>
        </p:blipFill>
        <p:spPr>
          <a:xfrm>
            <a:off x="7002346" y="6320936"/>
            <a:ext cx="1388494" cy="652331"/>
          </a:xfrm>
          <a:prstGeom prst="rect">
            <a:avLst/>
          </a:prstGeom>
          <a:noFill/>
          <a:ln>
            <a:noFill/>
          </a:ln>
        </p:spPr>
      </p:pic>
      <p:pic>
        <p:nvPicPr>
          <p:cNvPr id="283" name="Google Shape;283;p37"/>
          <p:cNvPicPr preferRelativeResize="0"/>
          <p:nvPr/>
        </p:nvPicPr>
        <p:blipFill rotWithShape="1">
          <a:blip r:embed="rId19">
            <a:alphaModFix/>
          </a:blip>
          <a:srcRect b="18280" l="0" r="0" t="0"/>
          <a:stretch/>
        </p:blipFill>
        <p:spPr>
          <a:xfrm>
            <a:off x="11022980" y="5237079"/>
            <a:ext cx="1267088" cy="443177"/>
          </a:xfrm>
          <a:prstGeom prst="rect">
            <a:avLst/>
          </a:prstGeom>
          <a:noFill/>
          <a:ln>
            <a:noFill/>
          </a:ln>
        </p:spPr>
      </p:pic>
      <p:pic>
        <p:nvPicPr>
          <p:cNvPr id="284" name="Google Shape;284;p37"/>
          <p:cNvPicPr preferRelativeResize="0"/>
          <p:nvPr/>
        </p:nvPicPr>
        <p:blipFill>
          <a:blip r:embed="rId20">
            <a:alphaModFix/>
          </a:blip>
          <a:stretch>
            <a:fillRect/>
          </a:stretch>
        </p:blipFill>
        <p:spPr>
          <a:xfrm>
            <a:off x="9144121" y="6481713"/>
            <a:ext cx="2080800" cy="208080"/>
          </a:xfrm>
          <a:prstGeom prst="rect">
            <a:avLst/>
          </a:prstGeom>
          <a:noFill/>
          <a:ln>
            <a:noFill/>
          </a:ln>
        </p:spPr>
      </p:pic>
      <p:sp>
        <p:nvSpPr>
          <p:cNvPr id="285" name="Google Shape;285;p37"/>
          <p:cNvSpPr/>
          <p:nvPr/>
        </p:nvSpPr>
        <p:spPr>
          <a:xfrm>
            <a:off x="435600" y="7239718"/>
            <a:ext cx="2279100" cy="1192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Observers</a:t>
            </a:r>
            <a:endParaRPr sz="2100">
              <a:solidFill>
                <a:schemeClr val="lt2"/>
              </a:solidFill>
              <a:latin typeface="Open Sans Medium"/>
              <a:ea typeface="Open Sans Medium"/>
              <a:cs typeface="Open Sans Medium"/>
              <a:sym typeface="Open Sans Medium"/>
            </a:endParaRPr>
          </a:p>
        </p:txBody>
      </p:sp>
      <p:sp>
        <p:nvSpPr>
          <p:cNvPr id="286" name="Google Shape;286;p37"/>
          <p:cNvSpPr/>
          <p:nvPr/>
        </p:nvSpPr>
        <p:spPr>
          <a:xfrm>
            <a:off x="2714850" y="7239714"/>
            <a:ext cx="15295500" cy="1192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Open Sans"/>
              <a:ea typeface="Open Sans"/>
              <a:cs typeface="Open Sans"/>
              <a:sym typeface="Open Sans"/>
            </a:endParaRPr>
          </a:p>
        </p:txBody>
      </p:sp>
      <p:sp>
        <p:nvSpPr>
          <p:cNvPr id="287" name="Google Shape;287;p37"/>
          <p:cNvSpPr/>
          <p:nvPr/>
        </p:nvSpPr>
        <p:spPr>
          <a:xfrm>
            <a:off x="435600" y="3493709"/>
            <a:ext cx="2279100" cy="3678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Steering Group</a:t>
            </a:r>
            <a:endParaRPr sz="2100">
              <a:solidFill>
                <a:schemeClr val="lt2"/>
              </a:solidFill>
              <a:latin typeface="Open Sans Medium"/>
              <a:ea typeface="Open Sans Medium"/>
              <a:cs typeface="Open Sans Medium"/>
              <a:sym typeface="Open Sans Medium"/>
            </a:endParaRPr>
          </a:p>
        </p:txBody>
      </p:sp>
      <p:sp>
        <p:nvSpPr>
          <p:cNvPr id="288" name="Google Shape;288;p37"/>
          <p:cNvSpPr/>
          <p:nvPr/>
        </p:nvSpPr>
        <p:spPr>
          <a:xfrm>
            <a:off x="2716977" y="2233463"/>
            <a:ext cx="15295500" cy="1192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latin typeface="Open Sans"/>
              <a:ea typeface="Open Sans"/>
              <a:cs typeface="Open Sans"/>
              <a:sym typeface="Open Sans"/>
            </a:endParaRPr>
          </a:p>
        </p:txBody>
      </p:sp>
      <p:pic>
        <p:nvPicPr>
          <p:cNvPr id="289" name="Google Shape;289;p37"/>
          <p:cNvPicPr preferRelativeResize="0"/>
          <p:nvPr/>
        </p:nvPicPr>
        <p:blipFill>
          <a:blip r:embed="rId21">
            <a:alphaModFix/>
          </a:blip>
          <a:stretch>
            <a:fillRect/>
          </a:stretch>
        </p:blipFill>
        <p:spPr>
          <a:xfrm>
            <a:off x="10344474" y="3790805"/>
            <a:ext cx="1923002" cy="717971"/>
          </a:xfrm>
          <a:prstGeom prst="rect">
            <a:avLst/>
          </a:prstGeom>
          <a:noFill/>
          <a:ln>
            <a:noFill/>
          </a:ln>
        </p:spPr>
      </p:pic>
      <p:pic>
        <p:nvPicPr>
          <p:cNvPr id="290" name="Google Shape;290;p37"/>
          <p:cNvPicPr preferRelativeResize="0"/>
          <p:nvPr/>
        </p:nvPicPr>
        <p:blipFill>
          <a:blip r:embed="rId22">
            <a:alphaModFix/>
          </a:blip>
          <a:stretch>
            <a:fillRect/>
          </a:stretch>
        </p:blipFill>
        <p:spPr>
          <a:xfrm>
            <a:off x="8613228" y="3736305"/>
            <a:ext cx="826941" cy="826972"/>
          </a:xfrm>
          <a:prstGeom prst="rect">
            <a:avLst/>
          </a:prstGeom>
          <a:noFill/>
          <a:ln>
            <a:noFill/>
          </a:ln>
        </p:spPr>
      </p:pic>
      <p:grpSp>
        <p:nvGrpSpPr>
          <p:cNvPr id="291" name="Google Shape;291;p37"/>
          <p:cNvGrpSpPr/>
          <p:nvPr/>
        </p:nvGrpSpPr>
        <p:grpSpPr>
          <a:xfrm>
            <a:off x="4353600" y="7429837"/>
            <a:ext cx="11880020" cy="834562"/>
            <a:chOff x="2902400" y="4953225"/>
            <a:chExt cx="7920013" cy="556375"/>
          </a:xfrm>
        </p:grpSpPr>
        <p:pic>
          <p:nvPicPr>
            <p:cNvPr id="292" name="Google Shape;292;p37"/>
            <p:cNvPicPr preferRelativeResize="0"/>
            <p:nvPr/>
          </p:nvPicPr>
          <p:blipFill rotWithShape="1">
            <a:blip r:embed="rId23">
              <a:alphaModFix/>
            </a:blip>
            <a:srcRect b="20147" l="0" r="0" t="22745"/>
            <a:stretch/>
          </p:blipFill>
          <p:spPr>
            <a:xfrm>
              <a:off x="2902400" y="5020402"/>
              <a:ext cx="1472681" cy="422021"/>
            </a:xfrm>
            <a:prstGeom prst="rect">
              <a:avLst/>
            </a:prstGeom>
            <a:noFill/>
            <a:ln>
              <a:noFill/>
            </a:ln>
          </p:spPr>
        </p:pic>
        <p:pic>
          <p:nvPicPr>
            <p:cNvPr id="293" name="Google Shape;293;p37"/>
            <p:cNvPicPr preferRelativeResize="0"/>
            <p:nvPr/>
          </p:nvPicPr>
          <p:blipFill>
            <a:blip r:embed="rId24">
              <a:alphaModFix/>
            </a:blip>
            <a:stretch>
              <a:fillRect/>
            </a:stretch>
          </p:blipFill>
          <p:spPr>
            <a:xfrm>
              <a:off x="6575909" y="4965908"/>
              <a:ext cx="872459" cy="521386"/>
            </a:xfrm>
            <a:prstGeom prst="rect">
              <a:avLst/>
            </a:prstGeom>
            <a:noFill/>
            <a:ln>
              <a:noFill/>
            </a:ln>
          </p:spPr>
        </p:pic>
        <p:pic>
          <p:nvPicPr>
            <p:cNvPr id="294" name="Google Shape;294;p37"/>
            <p:cNvPicPr preferRelativeResize="0"/>
            <p:nvPr/>
          </p:nvPicPr>
          <p:blipFill rotWithShape="1">
            <a:blip r:embed="rId25">
              <a:alphaModFix/>
            </a:blip>
            <a:srcRect b="0" l="1221" r="1065" t="2200"/>
            <a:stretch/>
          </p:blipFill>
          <p:spPr>
            <a:xfrm>
              <a:off x="8926308" y="5034573"/>
              <a:ext cx="1105102" cy="393668"/>
            </a:xfrm>
            <a:prstGeom prst="rect">
              <a:avLst/>
            </a:prstGeom>
            <a:noFill/>
            <a:ln>
              <a:noFill/>
            </a:ln>
          </p:spPr>
        </p:pic>
        <p:pic>
          <p:nvPicPr>
            <p:cNvPr id="295" name="Google Shape;295;p37"/>
            <p:cNvPicPr preferRelativeResize="0"/>
            <p:nvPr/>
          </p:nvPicPr>
          <p:blipFill>
            <a:blip r:embed="rId26">
              <a:alphaModFix/>
            </a:blip>
            <a:stretch>
              <a:fillRect/>
            </a:stretch>
          </p:blipFill>
          <p:spPr>
            <a:xfrm>
              <a:off x="7773339" y="4953225"/>
              <a:ext cx="827998" cy="556375"/>
            </a:xfrm>
            <a:prstGeom prst="rect">
              <a:avLst/>
            </a:prstGeom>
            <a:noFill/>
            <a:ln>
              <a:noFill/>
            </a:ln>
          </p:spPr>
        </p:pic>
        <p:pic>
          <p:nvPicPr>
            <p:cNvPr id="296" name="Google Shape;296;p37"/>
            <p:cNvPicPr preferRelativeResize="0"/>
            <p:nvPr/>
          </p:nvPicPr>
          <p:blipFill rotWithShape="1">
            <a:blip r:embed="rId27">
              <a:alphaModFix/>
            </a:blip>
            <a:srcRect b="21327" l="0" r="0" t="0"/>
            <a:stretch/>
          </p:blipFill>
          <p:spPr>
            <a:xfrm>
              <a:off x="4700054" y="5034567"/>
              <a:ext cx="1550884" cy="393690"/>
            </a:xfrm>
            <a:prstGeom prst="rect">
              <a:avLst/>
            </a:prstGeom>
            <a:noFill/>
            <a:ln>
              <a:noFill/>
            </a:ln>
          </p:spPr>
        </p:pic>
        <p:pic>
          <p:nvPicPr>
            <p:cNvPr id="297" name="Google Shape;297;p37"/>
            <p:cNvPicPr preferRelativeResize="0"/>
            <p:nvPr/>
          </p:nvPicPr>
          <p:blipFill>
            <a:blip r:embed="rId28">
              <a:alphaModFix/>
            </a:blip>
            <a:stretch>
              <a:fillRect/>
            </a:stretch>
          </p:blipFill>
          <p:spPr>
            <a:xfrm>
              <a:off x="10356381" y="4998399"/>
              <a:ext cx="466033" cy="466028"/>
            </a:xfrm>
            <a:prstGeom prst="rect">
              <a:avLst/>
            </a:prstGeom>
            <a:noFill/>
            <a:ln>
              <a:noFill/>
            </a:ln>
          </p:spPr>
        </p:pic>
      </p:grpSp>
      <p:sp>
        <p:nvSpPr>
          <p:cNvPr id="298" name="Google Shape;298;p37"/>
          <p:cNvSpPr/>
          <p:nvPr/>
        </p:nvSpPr>
        <p:spPr>
          <a:xfrm>
            <a:off x="435600" y="2233463"/>
            <a:ext cx="2279100" cy="1192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sz="2100">
              <a:solidFill>
                <a:schemeClr val="lt2"/>
              </a:solidFill>
              <a:latin typeface="Open Sans Medium"/>
              <a:ea typeface="Open Sans Medium"/>
              <a:cs typeface="Open Sans Medium"/>
              <a:sym typeface="Open Sans Medium"/>
            </a:endParaRPr>
          </a:p>
        </p:txBody>
      </p:sp>
      <p:cxnSp>
        <p:nvCxnSpPr>
          <p:cNvPr id="299" name="Google Shape;299;p37"/>
          <p:cNvCxnSpPr/>
          <p:nvPr/>
        </p:nvCxnSpPr>
        <p:spPr>
          <a:xfrm>
            <a:off x="7061625" y="2247563"/>
            <a:ext cx="0" cy="1181400"/>
          </a:xfrm>
          <a:prstGeom prst="straightConnector1">
            <a:avLst/>
          </a:prstGeom>
          <a:noFill/>
          <a:ln cap="flat" cmpd="sng" w="9525">
            <a:solidFill>
              <a:schemeClr val="dk2"/>
            </a:solidFill>
            <a:prstDash val="dash"/>
            <a:round/>
            <a:headEnd len="med" w="med" type="none"/>
            <a:tailEnd len="med" w="med" type="none"/>
          </a:ln>
        </p:spPr>
      </p:cxnSp>
      <p:grpSp>
        <p:nvGrpSpPr>
          <p:cNvPr id="300" name="Google Shape;300;p37"/>
          <p:cNvGrpSpPr/>
          <p:nvPr/>
        </p:nvGrpSpPr>
        <p:grpSpPr>
          <a:xfrm>
            <a:off x="4086928" y="2685282"/>
            <a:ext cx="2589957" cy="443163"/>
            <a:chOff x="506144" y="1508464"/>
            <a:chExt cx="4763577" cy="837896"/>
          </a:xfrm>
        </p:grpSpPr>
        <p:pic>
          <p:nvPicPr>
            <p:cNvPr id="301" name="Google Shape;301;p37"/>
            <p:cNvPicPr preferRelativeResize="0"/>
            <p:nvPr/>
          </p:nvPicPr>
          <p:blipFill>
            <a:blip r:embed="rId29">
              <a:alphaModFix/>
            </a:blip>
            <a:stretch>
              <a:fillRect/>
            </a:stretch>
          </p:blipFill>
          <p:spPr>
            <a:xfrm>
              <a:off x="506144" y="1508464"/>
              <a:ext cx="4763577" cy="703816"/>
            </a:xfrm>
            <a:prstGeom prst="rect">
              <a:avLst/>
            </a:prstGeom>
            <a:noFill/>
            <a:ln>
              <a:noFill/>
            </a:ln>
          </p:spPr>
        </p:pic>
        <p:sp>
          <p:nvSpPr>
            <p:cNvPr id="302" name="Google Shape;302;p37"/>
            <p:cNvSpPr txBox="1"/>
            <p:nvPr/>
          </p:nvSpPr>
          <p:spPr>
            <a:xfrm>
              <a:off x="1319214" y="2086859"/>
              <a:ext cx="3950400" cy="25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i="1" lang="en-GB" sz="1400"/>
                <a:t>Net Zero Banking Alliance</a:t>
              </a:r>
              <a:endParaRPr i="1" sz="1400"/>
            </a:p>
          </p:txBody>
        </p:sp>
      </p:grpSp>
      <p:pic>
        <p:nvPicPr>
          <p:cNvPr id="303" name="Google Shape;303;p37"/>
          <p:cNvPicPr preferRelativeResize="0"/>
          <p:nvPr/>
        </p:nvPicPr>
        <p:blipFill rotWithShape="1">
          <a:blip r:embed="rId30">
            <a:alphaModFix/>
          </a:blip>
          <a:srcRect b="0" l="3697" r="0" t="0"/>
          <a:stretch/>
        </p:blipFill>
        <p:spPr>
          <a:xfrm>
            <a:off x="12555975" y="2493801"/>
            <a:ext cx="1731198" cy="826123"/>
          </a:xfrm>
          <a:prstGeom prst="rect">
            <a:avLst/>
          </a:prstGeom>
          <a:noFill/>
          <a:ln>
            <a:noFill/>
          </a:ln>
        </p:spPr>
      </p:pic>
      <p:pic>
        <p:nvPicPr>
          <p:cNvPr id="304" name="Google Shape;304;p37"/>
          <p:cNvPicPr preferRelativeResize="0"/>
          <p:nvPr/>
        </p:nvPicPr>
        <p:blipFill>
          <a:blip r:embed="rId31">
            <a:alphaModFix/>
          </a:blip>
          <a:stretch>
            <a:fillRect/>
          </a:stretch>
        </p:blipFill>
        <p:spPr>
          <a:xfrm>
            <a:off x="10000500" y="2674522"/>
            <a:ext cx="1503037" cy="575264"/>
          </a:xfrm>
          <a:prstGeom prst="rect">
            <a:avLst/>
          </a:prstGeom>
          <a:noFill/>
          <a:ln>
            <a:noFill/>
          </a:ln>
        </p:spPr>
      </p:pic>
      <p:sp>
        <p:nvSpPr>
          <p:cNvPr id="305" name="Google Shape;305;p37"/>
          <p:cNvSpPr txBox="1"/>
          <p:nvPr/>
        </p:nvSpPr>
        <p:spPr>
          <a:xfrm>
            <a:off x="7366425" y="2233463"/>
            <a:ext cx="4500000" cy="4926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400">
                <a:solidFill>
                  <a:schemeClr val="dk2"/>
                </a:solidFill>
                <a:latin typeface="Open Sans Medium"/>
                <a:ea typeface="Open Sans Medium"/>
                <a:cs typeface="Open Sans Medium"/>
                <a:sym typeface="Open Sans Medium"/>
              </a:rPr>
              <a:t>NZBA programme observers</a:t>
            </a:r>
            <a:endParaRPr sz="1400">
              <a:solidFill>
                <a:schemeClr val="dk2"/>
              </a:solidFill>
            </a:endParaRPr>
          </a:p>
        </p:txBody>
      </p:sp>
      <p:sp>
        <p:nvSpPr>
          <p:cNvPr id="306" name="Google Shape;306;p37"/>
          <p:cNvSpPr txBox="1"/>
          <p:nvPr/>
        </p:nvSpPr>
        <p:spPr>
          <a:xfrm>
            <a:off x="3159750" y="2233475"/>
            <a:ext cx="3901800" cy="4926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400">
                <a:solidFill>
                  <a:schemeClr val="dk2"/>
                </a:solidFill>
                <a:latin typeface="Open Sans Medium"/>
                <a:ea typeface="Open Sans Medium"/>
                <a:cs typeface="Open Sans Medium"/>
                <a:sym typeface="Open Sans Medium"/>
              </a:rPr>
              <a:t>Principal</a:t>
            </a:r>
            <a:endParaRPr sz="1400">
              <a:solidFill>
                <a:schemeClr val="dk2"/>
              </a:solidFill>
            </a:endParaRPr>
          </a:p>
        </p:txBody>
      </p:sp>
      <p:sp>
        <p:nvSpPr>
          <p:cNvPr id="307" name="Google Shape;307;p37"/>
          <p:cNvSpPr txBox="1"/>
          <p:nvPr/>
        </p:nvSpPr>
        <p:spPr>
          <a:xfrm>
            <a:off x="12689" y="8699880"/>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v2024-07-01</a:t>
            </a:r>
            <a:endParaRPr sz="1200">
              <a:solidFill>
                <a:schemeClr val="dk2"/>
              </a:solidFill>
              <a:latin typeface="Open Sans"/>
              <a:ea typeface="Open Sans"/>
              <a:cs typeface="Open Sans"/>
              <a:sym typeface="Open Sans"/>
            </a:endParaRPr>
          </a:p>
        </p:txBody>
      </p:sp>
      <p:sp>
        <p:nvSpPr>
          <p:cNvPr id="308" name="Google Shape;308;p37"/>
          <p:cNvSpPr txBox="1"/>
          <p:nvPr/>
        </p:nvSpPr>
        <p:spPr>
          <a:xfrm>
            <a:off x="1088639" y="8698988"/>
            <a:ext cx="4761600" cy="270900"/>
          </a:xfrm>
          <a:prstGeom prst="rect">
            <a:avLst/>
          </a:prstGeom>
          <a:noFill/>
          <a:ln>
            <a:noFill/>
          </a:ln>
        </p:spPr>
        <p:txBody>
          <a:bodyPr anchorCtr="0" anchor="ctr" bIns="0" lIns="54000" spcFirstLastPara="1" rIns="54000" wrap="square" tIns="0">
            <a:noAutofit/>
          </a:bodyPr>
          <a:lstStyle/>
          <a:p>
            <a:pPr indent="0" lvl="0" marL="0" rtl="0" algn="l">
              <a:spcBef>
                <a:spcPts val="0"/>
              </a:spcBef>
              <a:spcAft>
                <a:spcPts val="0"/>
              </a:spcAft>
              <a:buNone/>
            </a:pPr>
            <a:r>
              <a:rPr lang="en-GB" sz="1200">
                <a:solidFill>
                  <a:schemeClr val="lt2"/>
                </a:solidFill>
              </a:rPr>
              <a:t>PERSEUS STEERING GROUP</a:t>
            </a:r>
            <a:endParaRPr b="0" sz="1200">
              <a:solidFill>
                <a:schemeClr val="lt2"/>
              </a:solidFill>
            </a:endParaRPr>
          </a:p>
        </p:txBody>
      </p:sp>
      <p:sp>
        <p:nvSpPr>
          <p:cNvPr id="309" name="Google Shape;309;p37"/>
          <p:cNvSpPr txBox="1"/>
          <p:nvPr>
            <p:ph type="title"/>
          </p:nvPr>
        </p:nvSpPr>
        <p:spPr>
          <a:xfrm>
            <a:off x="202975" y="456175"/>
            <a:ext cx="18288000" cy="495000"/>
          </a:xfrm>
          <a:prstGeom prst="rect">
            <a:avLst/>
          </a:prstGeom>
        </p:spPr>
        <p:txBody>
          <a:bodyPr anchorCtr="0" anchor="ctr" bIns="0" lIns="108000" spcFirstLastPara="1" rIns="0" wrap="square" tIns="0">
            <a:noAutofit/>
          </a:bodyPr>
          <a:lstStyle/>
          <a:p>
            <a:pPr indent="0" lvl="0" marL="0" rtl="0" algn="l">
              <a:spcBef>
                <a:spcPts val="0"/>
              </a:spcBef>
              <a:spcAft>
                <a:spcPts val="0"/>
              </a:spcAft>
              <a:buNone/>
            </a:pPr>
            <a:r>
              <a:rPr lang="en-GB" sz="3600">
                <a:solidFill>
                  <a:schemeClr val="dk2"/>
                </a:solidFill>
              </a:rPr>
              <a:t>Who is already involved in Perseus?</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pSp>
        <p:nvGrpSpPr>
          <p:cNvPr id="314" name="Google Shape;314;p38"/>
          <p:cNvGrpSpPr/>
          <p:nvPr/>
        </p:nvGrpSpPr>
        <p:grpSpPr>
          <a:xfrm>
            <a:off x="6780533" y="5693393"/>
            <a:ext cx="11468070" cy="1614766"/>
            <a:chOff x="-5850" y="10188454"/>
            <a:chExt cx="10774210" cy="1678551"/>
          </a:xfrm>
        </p:grpSpPr>
        <p:sp>
          <p:nvSpPr>
            <p:cNvPr id="315" name="Google Shape;315;p38"/>
            <p:cNvSpPr/>
            <p:nvPr/>
          </p:nvSpPr>
          <p:spPr>
            <a:xfrm>
              <a:off x="-2925" y="10188454"/>
              <a:ext cx="10768200" cy="1671600"/>
            </a:xfrm>
            <a:prstGeom prst="rect">
              <a:avLst/>
            </a:prstGeom>
            <a:solidFill>
              <a:srgbClr val="ECF0F1"/>
            </a:solidFill>
            <a:ln cap="flat" cmpd="sng" w="9525">
              <a:solidFill>
                <a:srgbClr val="1A384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316" name="Google Shape;316;p38"/>
            <p:cNvSpPr txBox="1"/>
            <p:nvPr/>
          </p:nvSpPr>
          <p:spPr>
            <a:xfrm>
              <a:off x="-5840" y="10191972"/>
              <a:ext cx="10774200" cy="273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t/>
              </a:r>
              <a:endParaRPr sz="2000">
                <a:solidFill>
                  <a:srgbClr val="1A3844"/>
                </a:solidFill>
                <a:latin typeface="Open Sans SemiBold"/>
                <a:ea typeface="Open Sans SemiBold"/>
                <a:cs typeface="Open Sans SemiBold"/>
                <a:sym typeface="Open Sans SemiBold"/>
              </a:endParaRPr>
            </a:p>
          </p:txBody>
        </p:sp>
        <p:pic>
          <p:nvPicPr>
            <p:cNvPr id="317" name="Google Shape;317;p38"/>
            <p:cNvPicPr preferRelativeResize="0"/>
            <p:nvPr/>
          </p:nvPicPr>
          <p:blipFill rotWithShape="1">
            <a:blip r:embed="rId3">
              <a:alphaModFix amt="5000"/>
            </a:blip>
            <a:srcRect b="59886" l="0" r="0" t="0"/>
            <a:stretch/>
          </p:blipFill>
          <p:spPr>
            <a:xfrm>
              <a:off x="77100" y="10195407"/>
              <a:ext cx="5304100" cy="1671598"/>
            </a:xfrm>
            <a:prstGeom prst="rect">
              <a:avLst/>
            </a:prstGeom>
            <a:noFill/>
            <a:ln>
              <a:noFill/>
            </a:ln>
          </p:spPr>
        </p:pic>
        <p:pic>
          <p:nvPicPr>
            <p:cNvPr id="318" name="Google Shape;318;p38"/>
            <p:cNvPicPr preferRelativeResize="0"/>
            <p:nvPr/>
          </p:nvPicPr>
          <p:blipFill rotWithShape="1">
            <a:blip r:embed="rId3">
              <a:alphaModFix amt="5000"/>
            </a:blip>
            <a:srcRect b="59886" l="0" r="0" t="0"/>
            <a:stretch/>
          </p:blipFill>
          <p:spPr>
            <a:xfrm>
              <a:off x="5381200" y="10195407"/>
              <a:ext cx="5304100" cy="1671598"/>
            </a:xfrm>
            <a:prstGeom prst="rect">
              <a:avLst/>
            </a:prstGeom>
            <a:noFill/>
            <a:ln>
              <a:noFill/>
            </a:ln>
          </p:spPr>
        </p:pic>
        <p:sp>
          <p:nvSpPr>
            <p:cNvPr id="319" name="Google Shape;319;p38"/>
            <p:cNvSpPr txBox="1"/>
            <p:nvPr/>
          </p:nvSpPr>
          <p:spPr>
            <a:xfrm>
              <a:off x="-5850" y="10208697"/>
              <a:ext cx="10774200" cy="309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rPr lang="en-GB" sz="2000">
                  <a:solidFill>
                    <a:srgbClr val="1A3844"/>
                  </a:solidFill>
                  <a:latin typeface="Open Sans SemiBold"/>
                  <a:ea typeface="Open Sans SemiBold"/>
                  <a:cs typeface="Open Sans SemiBold"/>
                  <a:sym typeface="Open Sans SemiBold"/>
                </a:rPr>
                <a:t>Energy Data Providers (EDPs) &amp; energy sector ecosystem</a:t>
              </a:r>
              <a:endParaRPr sz="2000">
                <a:solidFill>
                  <a:srgbClr val="1A3844"/>
                </a:solidFill>
                <a:latin typeface="Open Sans SemiBold"/>
                <a:ea typeface="Open Sans SemiBold"/>
                <a:cs typeface="Open Sans SemiBold"/>
                <a:sym typeface="Open Sans SemiBold"/>
              </a:endParaRPr>
            </a:p>
          </p:txBody>
        </p:sp>
      </p:grpSp>
      <p:grpSp>
        <p:nvGrpSpPr>
          <p:cNvPr id="320" name="Google Shape;320;p38"/>
          <p:cNvGrpSpPr/>
          <p:nvPr/>
        </p:nvGrpSpPr>
        <p:grpSpPr>
          <a:xfrm>
            <a:off x="6780522" y="7509270"/>
            <a:ext cx="11468070" cy="1410822"/>
            <a:chOff x="-5850" y="10188454"/>
            <a:chExt cx="10774210" cy="1678551"/>
          </a:xfrm>
        </p:grpSpPr>
        <p:sp>
          <p:nvSpPr>
            <p:cNvPr id="321" name="Google Shape;321;p38"/>
            <p:cNvSpPr/>
            <p:nvPr/>
          </p:nvSpPr>
          <p:spPr>
            <a:xfrm>
              <a:off x="-2925" y="10188454"/>
              <a:ext cx="10768200" cy="1671600"/>
            </a:xfrm>
            <a:prstGeom prst="rect">
              <a:avLst/>
            </a:prstGeom>
            <a:solidFill>
              <a:srgbClr val="ECF0F1"/>
            </a:solidFill>
            <a:ln cap="flat" cmpd="sng" w="9525">
              <a:solidFill>
                <a:srgbClr val="1A384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322" name="Google Shape;322;p38"/>
            <p:cNvSpPr txBox="1"/>
            <p:nvPr/>
          </p:nvSpPr>
          <p:spPr>
            <a:xfrm>
              <a:off x="-5840" y="10191972"/>
              <a:ext cx="10774200" cy="273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t/>
              </a:r>
              <a:endParaRPr sz="2000">
                <a:solidFill>
                  <a:srgbClr val="1A3844"/>
                </a:solidFill>
                <a:latin typeface="Open Sans SemiBold"/>
                <a:ea typeface="Open Sans SemiBold"/>
                <a:cs typeface="Open Sans SemiBold"/>
                <a:sym typeface="Open Sans SemiBold"/>
              </a:endParaRPr>
            </a:p>
          </p:txBody>
        </p:sp>
        <p:pic>
          <p:nvPicPr>
            <p:cNvPr id="323" name="Google Shape;323;p38"/>
            <p:cNvPicPr preferRelativeResize="0"/>
            <p:nvPr/>
          </p:nvPicPr>
          <p:blipFill rotWithShape="1">
            <a:blip r:embed="rId3">
              <a:alphaModFix amt="5000"/>
            </a:blip>
            <a:srcRect b="59886" l="0" r="0" t="0"/>
            <a:stretch/>
          </p:blipFill>
          <p:spPr>
            <a:xfrm>
              <a:off x="77100" y="10195407"/>
              <a:ext cx="5304100" cy="1671598"/>
            </a:xfrm>
            <a:prstGeom prst="rect">
              <a:avLst/>
            </a:prstGeom>
            <a:noFill/>
            <a:ln>
              <a:noFill/>
            </a:ln>
          </p:spPr>
        </p:pic>
        <p:pic>
          <p:nvPicPr>
            <p:cNvPr id="324" name="Google Shape;324;p38"/>
            <p:cNvPicPr preferRelativeResize="0"/>
            <p:nvPr/>
          </p:nvPicPr>
          <p:blipFill rotWithShape="1">
            <a:blip r:embed="rId3">
              <a:alphaModFix amt="5000"/>
            </a:blip>
            <a:srcRect b="59886" l="0" r="0" t="0"/>
            <a:stretch/>
          </p:blipFill>
          <p:spPr>
            <a:xfrm>
              <a:off x="5381200" y="10195407"/>
              <a:ext cx="5304100" cy="1671598"/>
            </a:xfrm>
            <a:prstGeom prst="rect">
              <a:avLst/>
            </a:prstGeom>
            <a:noFill/>
            <a:ln>
              <a:noFill/>
            </a:ln>
          </p:spPr>
        </p:pic>
        <p:sp>
          <p:nvSpPr>
            <p:cNvPr id="325" name="Google Shape;325;p38"/>
            <p:cNvSpPr txBox="1"/>
            <p:nvPr/>
          </p:nvSpPr>
          <p:spPr>
            <a:xfrm>
              <a:off x="-5850" y="10211622"/>
              <a:ext cx="10774200" cy="309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rPr lang="en-GB" sz="2000">
                  <a:solidFill>
                    <a:srgbClr val="1A3844"/>
                  </a:solidFill>
                  <a:latin typeface="Open Sans SemiBold"/>
                  <a:ea typeface="Open Sans SemiBold"/>
                  <a:cs typeface="Open Sans SemiBold"/>
                  <a:sym typeface="Open Sans SemiBold"/>
                </a:rPr>
                <a:t>Ecosystem partners &amp; sponsors</a:t>
              </a:r>
              <a:endParaRPr sz="2000">
                <a:solidFill>
                  <a:srgbClr val="1A3844"/>
                </a:solidFill>
                <a:latin typeface="Open Sans SemiBold"/>
                <a:ea typeface="Open Sans SemiBold"/>
                <a:cs typeface="Open Sans SemiBold"/>
                <a:sym typeface="Open Sans SemiBold"/>
              </a:endParaRPr>
            </a:p>
          </p:txBody>
        </p:sp>
      </p:grpSp>
      <p:grpSp>
        <p:nvGrpSpPr>
          <p:cNvPr id="326" name="Google Shape;326;p38"/>
          <p:cNvGrpSpPr/>
          <p:nvPr/>
        </p:nvGrpSpPr>
        <p:grpSpPr>
          <a:xfrm>
            <a:off x="6761146" y="1071032"/>
            <a:ext cx="11468070" cy="4410224"/>
            <a:chOff x="225" y="9122644"/>
            <a:chExt cx="10774210" cy="4181100"/>
          </a:xfrm>
        </p:grpSpPr>
        <p:sp>
          <p:nvSpPr>
            <p:cNvPr id="327" name="Google Shape;327;p38"/>
            <p:cNvSpPr/>
            <p:nvPr/>
          </p:nvSpPr>
          <p:spPr>
            <a:xfrm>
              <a:off x="3152" y="9122644"/>
              <a:ext cx="10768200" cy="4181100"/>
            </a:xfrm>
            <a:prstGeom prst="rect">
              <a:avLst/>
            </a:prstGeom>
            <a:solidFill>
              <a:srgbClr val="ECF0F1"/>
            </a:solidFill>
            <a:ln cap="flat" cmpd="sng" w="9525">
              <a:solidFill>
                <a:srgbClr val="1A384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328" name="Google Shape;328;p38"/>
            <p:cNvSpPr txBox="1"/>
            <p:nvPr/>
          </p:nvSpPr>
          <p:spPr>
            <a:xfrm>
              <a:off x="235" y="9126160"/>
              <a:ext cx="10774200" cy="273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t/>
              </a:r>
              <a:endParaRPr sz="2000">
                <a:solidFill>
                  <a:srgbClr val="1A3844"/>
                </a:solidFill>
                <a:latin typeface="Open Sans SemiBold"/>
                <a:ea typeface="Open Sans SemiBold"/>
                <a:cs typeface="Open Sans SemiBold"/>
                <a:sym typeface="Open Sans SemiBold"/>
              </a:endParaRPr>
            </a:p>
          </p:txBody>
        </p:sp>
        <p:pic>
          <p:nvPicPr>
            <p:cNvPr id="329" name="Google Shape;329;p38"/>
            <p:cNvPicPr preferRelativeResize="0"/>
            <p:nvPr/>
          </p:nvPicPr>
          <p:blipFill>
            <a:blip r:embed="rId3">
              <a:alphaModFix amt="5000"/>
            </a:blip>
            <a:stretch>
              <a:fillRect/>
            </a:stretch>
          </p:blipFill>
          <p:spPr>
            <a:xfrm>
              <a:off x="83169" y="9129599"/>
              <a:ext cx="5304100" cy="4167129"/>
            </a:xfrm>
            <a:prstGeom prst="rect">
              <a:avLst/>
            </a:prstGeom>
            <a:noFill/>
            <a:ln>
              <a:noFill/>
            </a:ln>
          </p:spPr>
        </p:pic>
        <p:pic>
          <p:nvPicPr>
            <p:cNvPr id="330" name="Google Shape;330;p38"/>
            <p:cNvPicPr preferRelativeResize="0"/>
            <p:nvPr/>
          </p:nvPicPr>
          <p:blipFill>
            <a:blip r:embed="rId3">
              <a:alphaModFix amt="5000"/>
            </a:blip>
            <a:stretch>
              <a:fillRect/>
            </a:stretch>
          </p:blipFill>
          <p:spPr>
            <a:xfrm>
              <a:off x="5387269" y="9129599"/>
              <a:ext cx="5304100" cy="4167129"/>
            </a:xfrm>
            <a:prstGeom prst="rect">
              <a:avLst/>
            </a:prstGeom>
            <a:noFill/>
            <a:ln>
              <a:noFill/>
            </a:ln>
          </p:spPr>
        </p:pic>
        <p:sp>
          <p:nvSpPr>
            <p:cNvPr id="331" name="Google Shape;331;p38"/>
            <p:cNvSpPr txBox="1"/>
            <p:nvPr/>
          </p:nvSpPr>
          <p:spPr>
            <a:xfrm>
              <a:off x="225" y="9122650"/>
              <a:ext cx="10774200" cy="309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rPr lang="en-GB" sz="2000">
                  <a:solidFill>
                    <a:srgbClr val="1A3844"/>
                  </a:solidFill>
                  <a:latin typeface="Open Sans SemiBold"/>
                  <a:ea typeface="Open Sans SemiBold"/>
                  <a:cs typeface="Open Sans SemiBold"/>
                  <a:sym typeface="Open Sans SemiBold"/>
                </a:rPr>
                <a:t>Carbon Accounting Providers (CAPs)</a:t>
              </a:r>
              <a:endParaRPr sz="2000">
                <a:solidFill>
                  <a:srgbClr val="1A3844"/>
                </a:solidFill>
                <a:latin typeface="Open Sans SemiBold"/>
                <a:ea typeface="Open Sans SemiBold"/>
                <a:cs typeface="Open Sans SemiBold"/>
                <a:sym typeface="Open Sans SemiBold"/>
              </a:endParaRPr>
            </a:p>
          </p:txBody>
        </p:sp>
      </p:grpSp>
      <p:grpSp>
        <p:nvGrpSpPr>
          <p:cNvPr id="332" name="Google Shape;332;p38"/>
          <p:cNvGrpSpPr/>
          <p:nvPr/>
        </p:nvGrpSpPr>
        <p:grpSpPr>
          <a:xfrm>
            <a:off x="53821" y="1071076"/>
            <a:ext cx="6580888" cy="7849179"/>
            <a:chOff x="225" y="9122644"/>
            <a:chExt cx="10774210" cy="4181100"/>
          </a:xfrm>
        </p:grpSpPr>
        <p:sp>
          <p:nvSpPr>
            <p:cNvPr id="333" name="Google Shape;333;p38"/>
            <p:cNvSpPr/>
            <p:nvPr/>
          </p:nvSpPr>
          <p:spPr>
            <a:xfrm>
              <a:off x="3152" y="9122644"/>
              <a:ext cx="10768200" cy="4181100"/>
            </a:xfrm>
            <a:prstGeom prst="rect">
              <a:avLst/>
            </a:prstGeom>
            <a:solidFill>
              <a:srgbClr val="ECF0F1"/>
            </a:solidFill>
            <a:ln cap="flat" cmpd="sng" w="9525">
              <a:solidFill>
                <a:srgbClr val="1A3844"/>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334" name="Google Shape;334;p38"/>
            <p:cNvSpPr txBox="1"/>
            <p:nvPr/>
          </p:nvSpPr>
          <p:spPr>
            <a:xfrm>
              <a:off x="235" y="9126160"/>
              <a:ext cx="10774200" cy="273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t/>
              </a:r>
              <a:endParaRPr sz="2000">
                <a:solidFill>
                  <a:srgbClr val="1A3844"/>
                </a:solidFill>
                <a:latin typeface="Open Sans SemiBold"/>
                <a:ea typeface="Open Sans SemiBold"/>
                <a:cs typeface="Open Sans SemiBold"/>
                <a:sym typeface="Open Sans SemiBold"/>
              </a:endParaRPr>
            </a:p>
          </p:txBody>
        </p:sp>
        <p:pic>
          <p:nvPicPr>
            <p:cNvPr id="335" name="Google Shape;335;p38"/>
            <p:cNvPicPr preferRelativeResize="0"/>
            <p:nvPr/>
          </p:nvPicPr>
          <p:blipFill>
            <a:blip r:embed="rId3">
              <a:alphaModFix amt="5000"/>
            </a:blip>
            <a:stretch>
              <a:fillRect/>
            </a:stretch>
          </p:blipFill>
          <p:spPr>
            <a:xfrm>
              <a:off x="83169" y="9129599"/>
              <a:ext cx="5304100" cy="4167129"/>
            </a:xfrm>
            <a:prstGeom prst="rect">
              <a:avLst/>
            </a:prstGeom>
            <a:noFill/>
            <a:ln>
              <a:noFill/>
            </a:ln>
          </p:spPr>
        </p:pic>
        <p:sp>
          <p:nvSpPr>
            <p:cNvPr id="336" name="Google Shape;336;p38"/>
            <p:cNvSpPr txBox="1"/>
            <p:nvPr/>
          </p:nvSpPr>
          <p:spPr>
            <a:xfrm>
              <a:off x="225" y="9122650"/>
              <a:ext cx="10774200" cy="309000"/>
            </a:xfrm>
            <a:prstGeom prst="rect">
              <a:avLst/>
            </a:prstGeom>
            <a:noFill/>
            <a:ln>
              <a:noFill/>
            </a:ln>
          </p:spPr>
          <p:txBody>
            <a:bodyPr anchorCtr="0" anchor="ctr" bIns="0" lIns="108000" spcFirstLastPara="1" rIns="0" wrap="square" tIns="0">
              <a:noAutofit/>
            </a:bodyPr>
            <a:lstStyle/>
            <a:p>
              <a:pPr indent="0" lvl="0" marL="0" rtl="0" algn="l">
                <a:spcBef>
                  <a:spcPts val="0"/>
                </a:spcBef>
                <a:spcAft>
                  <a:spcPts val="0"/>
                </a:spcAft>
                <a:buNone/>
              </a:pPr>
              <a:r>
                <a:rPr lang="en-GB" sz="2000">
                  <a:solidFill>
                    <a:srgbClr val="1A3844"/>
                  </a:solidFill>
                  <a:latin typeface="Open Sans SemiBold"/>
                  <a:ea typeface="Open Sans SemiBold"/>
                  <a:cs typeface="Open Sans SemiBold"/>
                  <a:sym typeface="Open Sans SemiBold"/>
                </a:rPr>
                <a:t>Financial Service Providers (FSPs)</a:t>
              </a:r>
              <a:endParaRPr sz="2000">
                <a:solidFill>
                  <a:srgbClr val="1A3844"/>
                </a:solidFill>
                <a:latin typeface="Open Sans SemiBold"/>
                <a:ea typeface="Open Sans SemiBold"/>
                <a:cs typeface="Open Sans SemiBold"/>
                <a:sym typeface="Open Sans SemiBold"/>
              </a:endParaRPr>
            </a:p>
          </p:txBody>
        </p:sp>
      </p:grpSp>
      <p:pic>
        <p:nvPicPr>
          <p:cNvPr id="337" name="Google Shape;337;p38"/>
          <p:cNvPicPr preferRelativeResize="0"/>
          <p:nvPr/>
        </p:nvPicPr>
        <p:blipFill>
          <a:blip r:embed="rId4">
            <a:alphaModFix/>
          </a:blip>
          <a:stretch>
            <a:fillRect/>
          </a:stretch>
        </p:blipFill>
        <p:spPr>
          <a:xfrm>
            <a:off x="8726472" y="1740889"/>
            <a:ext cx="1535764" cy="301469"/>
          </a:xfrm>
          <a:prstGeom prst="rect">
            <a:avLst/>
          </a:prstGeom>
          <a:noFill/>
          <a:ln>
            <a:noFill/>
          </a:ln>
        </p:spPr>
      </p:pic>
      <p:pic>
        <p:nvPicPr>
          <p:cNvPr id="338" name="Google Shape;338;p38"/>
          <p:cNvPicPr preferRelativeResize="0"/>
          <p:nvPr/>
        </p:nvPicPr>
        <p:blipFill>
          <a:blip r:embed="rId5">
            <a:alphaModFix/>
          </a:blip>
          <a:stretch>
            <a:fillRect/>
          </a:stretch>
        </p:blipFill>
        <p:spPr>
          <a:xfrm>
            <a:off x="7084490" y="8170466"/>
            <a:ext cx="894720" cy="286089"/>
          </a:xfrm>
          <a:prstGeom prst="rect">
            <a:avLst/>
          </a:prstGeom>
          <a:noFill/>
          <a:ln>
            <a:noFill/>
          </a:ln>
        </p:spPr>
      </p:pic>
      <p:pic>
        <p:nvPicPr>
          <p:cNvPr id="339" name="Google Shape;339;p38"/>
          <p:cNvPicPr preferRelativeResize="0"/>
          <p:nvPr/>
        </p:nvPicPr>
        <p:blipFill>
          <a:blip r:embed="rId6">
            <a:alphaModFix/>
          </a:blip>
          <a:stretch>
            <a:fillRect/>
          </a:stretch>
        </p:blipFill>
        <p:spPr>
          <a:xfrm>
            <a:off x="694871" y="2050190"/>
            <a:ext cx="2087993" cy="762554"/>
          </a:xfrm>
          <a:prstGeom prst="rect">
            <a:avLst/>
          </a:prstGeom>
          <a:noFill/>
          <a:ln>
            <a:noFill/>
          </a:ln>
        </p:spPr>
      </p:pic>
      <p:pic>
        <p:nvPicPr>
          <p:cNvPr id="340" name="Google Shape;340;p38"/>
          <p:cNvPicPr preferRelativeResize="0"/>
          <p:nvPr/>
        </p:nvPicPr>
        <p:blipFill>
          <a:blip r:embed="rId7">
            <a:alphaModFix/>
          </a:blip>
          <a:stretch>
            <a:fillRect/>
          </a:stretch>
        </p:blipFill>
        <p:spPr>
          <a:xfrm>
            <a:off x="13600800" y="6406266"/>
            <a:ext cx="2678951" cy="530004"/>
          </a:xfrm>
          <a:prstGeom prst="rect">
            <a:avLst/>
          </a:prstGeom>
          <a:noFill/>
          <a:ln>
            <a:noFill/>
          </a:ln>
        </p:spPr>
      </p:pic>
      <p:pic>
        <p:nvPicPr>
          <p:cNvPr id="341" name="Google Shape;341;p38"/>
          <p:cNvPicPr preferRelativeResize="0"/>
          <p:nvPr/>
        </p:nvPicPr>
        <p:blipFill>
          <a:blip r:embed="rId8">
            <a:alphaModFix/>
          </a:blip>
          <a:stretch>
            <a:fillRect/>
          </a:stretch>
        </p:blipFill>
        <p:spPr>
          <a:xfrm>
            <a:off x="4078516" y="1892009"/>
            <a:ext cx="1618343" cy="907503"/>
          </a:xfrm>
          <a:prstGeom prst="rect">
            <a:avLst/>
          </a:prstGeom>
          <a:noFill/>
          <a:ln>
            <a:noFill/>
          </a:ln>
        </p:spPr>
      </p:pic>
      <p:pic>
        <p:nvPicPr>
          <p:cNvPr id="342" name="Google Shape;342;p38"/>
          <p:cNvPicPr preferRelativeResize="0"/>
          <p:nvPr/>
        </p:nvPicPr>
        <p:blipFill>
          <a:blip r:embed="rId9">
            <a:alphaModFix/>
          </a:blip>
          <a:stretch>
            <a:fillRect/>
          </a:stretch>
        </p:blipFill>
        <p:spPr>
          <a:xfrm>
            <a:off x="8201049" y="7951437"/>
            <a:ext cx="1057709" cy="724146"/>
          </a:xfrm>
          <a:prstGeom prst="rect">
            <a:avLst/>
          </a:prstGeom>
          <a:noFill/>
          <a:ln>
            <a:noFill/>
          </a:ln>
        </p:spPr>
      </p:pic>
      <p:pic>
        <p:nvPicPr>
          <p:cNvPr id="343" name="Google Shape;343;p38"/>
          <p:cNvPicPr preferRelativeResize="0"/>
          <p:nvPr/>
        </p:nvPicPr>
        <p:blipFill>
          <a:blip r:embed="rId10">
            <a:alphaModFix/>
          </a:blip>
          <a:stretch>
            <a:fillRect/>
          </a:stretch>
        </p:blipFill>
        <p:spPr>
          <a:xfrm>
            <a:off x="694894" y="3532496"/>
            <a:ext cx="2087946" cy="1102760"/>
          </a:xfrm>
          <a:prstGeom prst="rect">
            <a:avLst/>
          </a:prstGeom>
          <a:noFill/>
          <a:ln>
            <a:noFill/>
          </a:ln>
        </p:spPr>
      </p:pic>
      <p:pic>
        <p:nvPicPr>
          <p:cNvPr id="344" name="Google Shape;344;p38"/>
          <p:cNvPicPr preferRelativeResize="0"/>
          <p:nvPr/>
        </p:nvPicPr>
        <p:blipFill rotWithShape="1">
          <a:blip r:embed="rId11">
            <a:alphaModFix/>
          </a:blip>
          <a:srcRect b="22380" l="0" r="0" t="24910"/>
          <a:stretch/>
        </p:blipFill>
        <p:spPr>
          <a:xfrm>
            <a:off x="452906" y="5355007"/>
            <a:ext cx="2571924" cy="745767"/>
          </a:xfrm>
          <a:prstGeom prst="rect">
            <a:avLst/>
          </a:prstGeom>
          <a:noFill/>
          <a:ln>
            <a:noFill/>
          </a:ln>
        </p:spPr>
      </p:pic>
      <p:pic>
        <p:nvPicPr>
          <p:cNvPr id="345" name="Google Shape;345;p38"/>
          <p:cNvPicPr preferRelativeResize="0"/>
          <p:nvPr/>
        </p:nvPicPr>
        <p:blipFill>
          <a:blip r:embed="rId12">
            <a:alphaModFix/>
          </a:blip>
          <a:stretch>
            <a:fillRect/>
          </a:stretch>
        </p:blipFill>
        <p:spPr>
          <a:xfrm>
            <a:off x="1097483" y="6530488"/>
            <a:ext cx="1282768" cy="525809"/>
          </a:xfrm>
          <a:prstGeom prst="rect">
            <a:avLst/>
          </a:prstGeom>
          <a:noFill/>
          <a:ln>
            <a:noFill/>
          </a:ln>
        </p:spPr>
      </p:pic>
      <p:pic>
        <p:nvPicPr>
          <p:cNvPr id="346" name="Google Shape;346;p38"/>
          <p:cNvPicPr preferRelativeResize="0"/>
          <p:nvPr/>
        </p:nvPicPr>
        <p:blipFill>
          <a:blip r:embed="rId13">
            <a:alphaModFix/>
          </a:blip>
          <a:stretch>
            <a:fillRect/>
          </a:stretch>
        </p:blipFill>
        <p:spPr>
          <a:xfrm>
            <a:off x="3365734" y="5515555"/>
            <a:ext cx="3043907" cy="386722"/>
          </a:xfrm>
          <a:prstGeom prst="rect">
            <a:avLst/>
          </a:prstGeom>
          <a:noFill/>
          <a:ln>
            <a:noFill/>
          </a:ln>
        </p:spPr>
      </p:pic>
      <p:pic>
        <p:nvPicPr>
          <p:cNvPr id="347" name="Google Shape;347;p38"/>
          <p:cNvPicPr preferRelativeResize="0"/>
          <p:nvPr/>
        </p:nvPicPr>
        <p:blipFill>
          <a:blip r:embed="rId14">
            <a:alphaModFix/>
          </a:blip>
          <a:stretch>
            <a:fillRect/>
          </a:stretch>
        </p:blipFill>
        <p:spPr>
          <a:xfrm>
            <a:off x="7104321" y="6377999"/>
            <a:ext cx="1789578" cy="586537"/>
          </a:xfrm>
          <a:prstGeom prst="rect">
            <a:avLst/>
          </a:prstGeom>
          <a:noFill/>
          <a:ln>
            <a:noFill/>
          </a:ln>
        </p:spPr>
      </p:pic>
      <p:pic>
        <p:nvPicPr>
          <p:cNvPr id="348" name="Google Shape;348;p38"/>
          <p:cNvPicPr preferRelativeResize="0"/>
          <p:nvPr/>
        </p:nvPicPr>
        <p:blipFill>
          <a:blip r:embed="rId15">
            <a:alphaModFix/>
          </a:blip>
          <a:stretch>
            <a:fillRect/>
          </a:stretch>
        </p:blipFill>
        <p:spPr>
          <a:xfrm>
            <a:off x="6954339" y="1596802"/>
            <a:ext cx="1068612" cy="589643"/>
          </a:xfrm>
          <a:prstGeom prst="rect">
            <a:avLst/>
          </a:prstGeom>
          <a:noFill/>
          <a:ln>
            <a:noFill/>
          </a:ln>
        </p:spPr>
      </p:pic>
      <p:pic>
        <p:nvPicPr>
          <p:cNvPr id="349" name="Google Shape;349;p38"/>
          <p:cNvPicPr preferRelativeResize="0"/>
          <p:nvPr/>
        </p:nvPicPr>
        <p:blipFill>
          <a:blip r:embed="rId16">
            <a:alphaModFix/>
          </a:blip>
          <a:stretch>
            <a:fillRect/>
          </a:stretch>
        </p:blipFill>
        <p:spPr>
          <a:xfrm>
            <a:off x="14457853" y="1757011"/>
            <a:ext cx="1789588" cy="269223"/>
          </a:xfrm>
          <a:prstGeom prst="rect">
            <a:avLst/>
          </a:prstGeom>
          <a:noFill/>
          <a:ln>
            <a:noFill/>
          </a:ln>
        </p:spPr>
      </p:pic>
      <p:pic>
        <p:nvPicPr>
          <p:cNvPr id="350" name="Google Shape;350;p38"/>
          <p:cNvPicPr preferRelativeResize="0"/>
          <p:nvPr/>
        </p:nvPicPr>
        <p:blipFill>
          <a:blip r:embed="rId17">
            <a:alphaModFix/>
          </a:blip>
          <a:stretch>
            <a:fillRect/>
          </a:stretch>
        </p:blipFill>
        <p:spPr>
          <a:xfrm>
            <a:off x="6926213" y="2667494"/>
            <a:ext cx="2070151" cy="386741"/>
          </a:xfrm>
          <a:prstGeom prst="rect">
            <a:avLst/>
          </a:prstGeom>
          <a:noFill/>
          <a:ln>
            <a:noFill/>
          </a:ln>
        </p:spPr>
      </p:pic>
      <p:pic>
        <p:nvPicPr>
          <p:cNvPr id="351" name="Google Shape;351;p38"/>
          <p:cNvPicPr preferRelativeResize="0"/>
          <p:nvPr/>
        </p:nvPicPr>
        <p:blipFill rotWithShape="1">
          <a:blip r:embed="rId18">
            <a:alphaModFix/>
          </a:blip>
          <a:srcRect b="0" l="0" r="0" t="0"/>
          <a:stretch/>
        </p:blipFill>
        <p:spPr>
          <a:xfrm>
            <a:off x="10948463" y="6422345"/>
            <a:ext cx="2143162" cy="497846"/>
          </a:xfrm>
          <a:prstGeom prst="rect">
            <a:avLst/>
          </a:prstGeom>
          <a:noFill/>
          <a:ln>
            <a:noFill/>
          </a:ln>
        </p:spPr>
      </p:pic>
      <p:pic>
        <p:nvPicPr>
          <p:cNvPr id="352" name="Google Shape;352;p38"/>
          <p:cNvPicPr preferRelativeResize="0"/>
          <p:nvPr/>
        </p:nvPicPr>
        <p:blipFill>
          <a:blip r:embed="rId19">
            <a:alphaModFix/>
          </a:blip>
          <a:stretch>
            <a:fillRect/>
          </a:stretch>
        </p:blipFill>
        <p:spPr>
          <a:xfrm>
            <a:off x="16888818" y="1698267"/>
            <a:ext cx="1068642" cy="386716"/>
          </a:xfrm>
          <a:prstGeom prst="rect">
            <a:avLst/>
          </a:prstGeom>
          <a:noFill/>
          <a:ln>
            <a:noFill/>
          </a:ln>
        </p:spPr>
      </p:pic>
      <p:pic>
        <p:nvPicPr>
          <p:cNvPr id="353" name="Google Shape;353;p38"/>
          <p:cNvPicPr preferRelativeResize="0"/>
          <p:nvPr/>
        </p:nvPicPr>
        <p:blipFill>
          <a:blip r:embed="rId20">
            <a:alphaModFix/>
          </a:blip>
          <a:stretch>
            <a:fillRect/>
          </a:stretch>
        </p:blipFill>
        <p:spPr>
          <a:xfrm>
            <a:off x="9174478" y="6326494"/>
            <a:ext cx="1379113" cy="689547"/>
          </a:xfrm>
          <a:prstGeom prst="rect">
            <a:avLst/>
          </a:prstGeom>
          <a:noFill/>
          <a:ln>
            <a:noFill/>
          </a:ln>
        </p:spPr>
      </p:pic>
      <p:pic>
        <p:nvPicPr>
          <p:cNvPr id="354" name="Google Shape;354;p38"/>
          <p:cNvPicPr preferRelativeResize="0"/>
          <p:nvPr/>
        </p:nvPicPr>
        <p:blipFill>
          <a:blip r:embed="rId21">
            <a:alphaModFix/>
          </a:blip>
          <a:stretch>
            <a:fillRect/>
          </a:stretch>
        </p:blipFill>
        <p:spPr>
          <a:xfrm>
            <a:off x="7007274" y="4537641"/>
            <a:ext cx="618193" cy="604643"/>
          </a:xfrm>
          <a:prstGeom prst="rect">
            <a:avLst/>
          </a:prstGeom>
          <a:noFill/>
          <a:ln>
            <a:noFill/>
          </a:ln>
        </p:spPr>
      </p:pic>
      <p:pic>
        <p:nvPicPr>
          <p:cNvPr id="355" name="Google Shape;355;p38"/>
          <p:cNvPicPr preferRelativeResize="0"/>
          <p:nvPr/>
        </p:nvPicPr>
        <p:blipFill rotWithShape="1">
          <a:blip r:embed="rId22">
            <a:alphaModFix/>
          </a:blip>
          <a:srcRect b="10676" l="15439" r="9060" t="4656"/>
          <a:stretch/>
        </p:blipFill>
        <p:spPr>
          <a:xfrm>
            <a:off x="3816122" y="6501881"/>
            <a:ext cx="2143128" cy="1567068"/>
          </a:xfrm>
          <a:prstGeom prst="rect">
            <a:avLst/>
          </a:prstGeom>
          <a:noFill/>
          <a:ln>
            <a:noFill/>
          </a:ln>
        </p:spPr>
      </p:pic>
      <p:pic>
        <p:nvPicPr>
          <p:cNvPr id="356" name="Google Shape;356;p38"/>
          <p:cNvPicPr preferRelativeResize="0"/>
          <p:nvPr/>
        </p:nvPicPr>
        <p:blipFill>
          <a:blip r:embed="rId23">
            <a:alphaModFix/>
          </a:blip>
          <a:stretch>
            <a:fillRect/>
          </a:stretch>
        </p:blipFill>
        <p:spPr>
          <a:xfrm>
            <a:off x="10033008" y="2655347"/>
            <a:ext cx="2143146" cy="411034"/>
          </a:xfrm>
          <a:prstGeom prst="rect">
            <a:avLst/>
          </a:prstGeom>
          <a:noFill/>
          <a:ln>
            <a:noFill/>
          </a:ln>
        </p:spPr>
      </p:pic>
      <p:pic>
        <p:nvPicPr>
          <p:cNvPr id="357" name="Google Shape;357;p38"/>
          <p:cNvPicPr preferRelativeResize="0"/>
          <p:nvPr/>
        </p:nvPicPr>
        <p:blipFill>
          <a:blip r:embed="rId24">
            <a:alphaModFix/>
          </a:blip>
          <a:stretch>
            <a:fillRect/>
          </a:stretch>
        </p:blipFill>
        <p:spPr>
          <a:xfrm>
            <a:off x="15312516" y="8105538"/>
            <a:ext cx="1183788" cy="415946"/>
          </a:xfrm>
          <a:prstGeom prst="rect">
            <a:avLst/>
          </a:prstGeom>
          <a:noFill/>
          <a:ln>
            <a:noFill/>
          </a:ln>
        </p:spPr>
      </p:pic>
      <p:pic>
        <p:nvPicPr>
          <p:cNvPr id="358" name="Google Shape;358;p38"/>
          <p:cNvPicPr preferRelativeResize="0"/>
          <p:nvPr/>
        </p:nvPicPr>
        <p:blipFill>
          <a:blip r:embed="rId25">
            <a:alphaModFix/>
          </a:blip>
          <a:stretch>
            <a:fillRect/>
          </a:stretch>
        </p:blipFill>
        <p:spPr>
          <a:xfrm>
            <a:off x="13764007" y="8178891"/>
            <a:ext cx="1183779" cy="269239"/>
          </a:xfrm>
          <a:prstGeom prst="rect">
            <a:avLst/>
          </a:prstGeom>
          <a:noFill/>
          <a:ln>
            <a:noFill/>
          </a:ln>
        </p:spPr>
      </p:pic>
      <p:pic>
        <p:nvPicPr>
          <p:cNvPr id="359" name="Google Shape;359;p38"/>
          <p:cNvPicPr preferRelativeResize="0"/>
          <p:nvPr/>
        </p:nvPicPr>
        <p:blipFill>
          <a:blip r:embed="rId26">
            <a:alphaModFix/>
          </a:blip>
          <a:stretch>
            <a:fillRect/>
          </a:stretch>
        </p:blipFill>
        <p:spPr>
          <a:xfrm>
            <a:off x="12354248" y="1710760"/>
            <a:ext cx="1400090" cy="361726"/>
          </a:xfrm>
          <a:prstGeom prst="rect">
            <a:avLst/>
          </a:prstGeom>
          <a:noFill/>
          <a:ln>
            <a:noFill/>
          </a:ln>
        </p:spPr>
      </p:pic>
      <p:pic>
        <p:nvPicPr>
          <p:cNvPr id="360" name="Google Shape;360;p38"/>
          <p:cNvPicPr preferRelativeResize="0"/>
          <p:nvPr/>
        </p:nvPicPr>
        <p:blipFill>
          <a:blip r:embed="rId27">
            <a:alphaModFix/>
          </a:blip>
          <a:stretch>
            <a:fillRect/>
          </a:stretch>
        </p:blipFill>
        <p:spPr>
          <a:xfrm>
            <a:off x="16788928" y="6283876"/>
            <a:ext cx="1149231" cy="774780"/>
          </a:xfrm>
          <a:prstGeom prst="rect">
            <a:avLst/>
          </a:prstGeom>
          <a:noFill/>
          <a:ln>
            <a:noFill/>
          </a:ln>
        </p:spPr>
      </p:pic>
      <p:pic>
        <p:nvPicPr>
          <p:cNvPr id="361" name="Google Shape;361;p38"/>
          <p:cNvPicPr preferRelativeResize="0"/>
          <p:nvPr/>
        </p:nvPicPr>
        <p:blipFill>
          <a:blip r:embed="rId28">
            <a:alphaModFix/>
          </a:blip>
          <a:stretch>
            <a:fillRect/>
          </a:stretch>
        </p:blipFill>
        <p:spPr>
          <a:xfrm>
            <a:off x="12265154" y="4365122"/>
            <a:ext cx="998570" cy="967228"/>
          </a:xfrm>
          <a:prstGeom prst="rect">
            <a:avLst/>
          </a:prstGeom>
          <a:noFill/>
          <a:ln>
            <a:noFill/>
          </a:ln>
        </p:spPr>
      </p:pic>
      <p:pic>
        <p:nvPicPr>
          <p:cNvPr id="362" name="Google Shape;362;p38"/>
          <p:cNvPicPr preferRelativeResize="0"/>
          <p:nvPr/>
        </p:nvPicPr>
        <p:blipFill rotWithShape="1">
          <a:blip r:embed="rId29">
            <a:alphaModFix/>
          </a:blip>
          <a:srcRect b="39363" l="10628" r="10113" t="37794"/>
          <a:stretch/>
        </p:blipFill>
        <p:spPr>
          <a:xfrm>
            <a:off x="3313866" y="3713734"/>
            <a:ext cx="3147643" cy="604630"/>
          </a:xfrm>
          <a:prstGeom prst="rect">
            <a:avLst/>
          </a:prstGeom>
          <a:noFill/>
          <a:ln>
            <a:noFill/>
          </a:ln>
        </p:spPr>
      </p:pic>
      <p:pic>
        <p:nvPicPr>
          <p:cNvPr id="363" name="Google Shape;363;p38"/>
          <p:cNvPicPr preferRelativeResize="0"/>
          <p:nvPr/>
        </p:nvPicPr>
        <p:blipFill>
          <a:blip r:embed="rId30">
            <a:alphaModFix/>
          </a:blip>
          <a:stretch>
            <a:fillRect/>
          </a:stretch>
        </p:blipFill>
        <p:spPr>
          <a:xfrm>
            <a:off x="10965749" y="1549134"/>
            <a:ext cx="684979" cy="684974"/>
          </a:xfrm>
          <a:prstGeom prst="rect">
            <a:avLst/>
          </a:prstGeom>
          <a:noFill/>
          <a:ln>
            <a:noFill/>
          </a:ln>
        </p:spPr>
      </p:pic>
      <p:pic>
        <p:nvPicPr>
          <p:cNvPr id="364" name="Google Shape;364;p38"/>
          <p:cNvPicPr preferRelativeResize="0"/>
          <p:nvPr/>
        </p:nvPicPr>
        <p:blipFill rotWithShape="1">
          <a:blip r:embed="rId31">
            <a:alphaModFix/>
          </a:blip>
          <a:srcRect b="26749" l="0" r="0" t="16541"/>
          <a:stretch/>
        </p:blipFill>
        <p:spPr>
          <a:xfrm>
            <a:off x="379709" y="7631030"/>
            <a:ext cx="2718317" cy="513116"/>
          </a:xfrm>
          <a:prstGeom prst="rect">
            <a:avLst/>
          </a:prstGeom>
          <a:noFill/>
          <a:ln>
            <a:noFill/>
          </a:ln>
        </p:spPr>
      </p:pic>
      <p:pic>
        <p:nvPicPr>
          <p:cNvPr id="365" name="Google Shape;365;p38"/>
          <p:cNvPicPr preferRelativeResize="0"/>
          <p:nvPr/>
        </p:nvPicPr>
        <p:blipFill>
          <a:blip r:embed="rId32">
            <a:alphaModFix/>
          </a:blip>
          <a:stretch>
            <a:fillRect/>
          </a:stretch>
        </p:blipFill>
        <p:spPr>
          <a:xfrm>
            <a:off x="9709194" y="8089249"/>
            <a:ext cx="1789589" cy="448524"/>
          </a:xfrm>
          <a:prstGeom prst="rect">
            <a:avLst/>
          </a:prstGeom>
          <a:noFill/>
          <a:ln>
            <a:noFill/>
          </a:ln>
        </p:spPr>
      </p:pic>
      <p:pic>
        <p:nvPicPr>
          <p:cNvPr id="366" name="Google Shape;366;p38"/>
          <p:cNvPicPr preferRelativeResize="0"/>
          <p:nvPr/>
        </p:nvPicPr>
        <p:blipFill>
          <a:blip r:embed="rId33">
            <a:alphaModFix/>
          </a:blip>
          <a:stretch>
            <a:fillRect/>
          </a:stretch>
        </p:blipFill>
        <p:spPr>
          <a:xfrm>
            <a:off x="11863515" y="8121922"/>
            <a:ext cx="1535764" cy="383180"/>
          </a:xfrm>
          <a:prstGeom prst="rect">
            <a:avLst/>
          </a:prstGeom>
          <a:noFill/>
          <a:ln>
            <a:noFill/>
          </a:ln>
        </p:spPr>
      </p:pic>
      <p:pic>
        <p:nvPicPr>
          <p:cNvPr id="367" name="Google Shape;367;p38"/>
          <p:cNvPicPr preferRelativeResize="0"/>
          <p:nvPr/>
        </p:nvPicPr>
        <p:blipFill>
          <a:blip r:embed="rId34">
            <a:alphaModFix/>
          </a:blip>
          <a:stretch>
            <a:fillRect/>
          </a:stretch>
        </p:blipFill>
        <p:spPr>
          <a:xfrm>
            <a:off x="12206206" y="3560397"/>
            <a:ext cx="1183796" cy="341885"/>
          </a:xfrm>
          <a:prstGeom prst="rect">
            <a:avLst/>
          </a:prstGeom>
          <a:noFill/>
          <a:ln>
            <a:noFill/>
          </a:ln>
        </p:spPr>
      </p:pic>
      <p:pic>
        <p:nvPicPr>
          <p:cNvPr id="368" name="Google Shape;368;p38"/>
          <p:cNvPicPr preferRelativeResize="0"/>
          <p:nvPr/>
        </p:nvPicPr>
        <p:blipFill rotWithShape="1">
          <a:blip r:embed="rId35">
            <a:alphaModFix/>
          </a:blip>
          <a:srcRect b="0" l="0" r="0" t="16191"/>
          <a:stretch/>
        </p:blipFill>
        <p:spPr>
          <a:xfrm>
            <a:off x="6855906" y="3389890"/>
            <a:ext cx="2143163" cy="682899"/>
          </a:xfrm>
          <a:prstGeom prst="rect">
            <a:avLst/>
          </a:prstGeom>
          <a:noFill/>
          <a:ln>
            <a:noFill/>
          </a:ln>
        </p:spPr>
      </p:pic>
      <p:pic>
        <p:nvPicPr>
          <p:cNvPr id="369" name="Google Shape;369;p38"/>
          <p:cNvPicPr preferRelativeResize="0"/>
          <p:nvPr/>
        </p:nvPicPr>
        <p:blipFill>
          <a:blip r:embed="rId36">
            <a:alphaModFix/>
          </a:blip>
          <a:stretch>
            <a:fillRect/>
          </a:stretch>
        </p:blipFill>
        <p:spPr>
          <a:xfrm>
            <a:off x="16832445" y="7982131"/>
            <a:ext cx="1282768" cy="662759"/>
          </a:xfrm>
          <a:prstGeom prst="rect">
            <a:avLst/>
          </a:prstGeom>
          <a:noFill/>
          <a:ln>
            <a:noFill/>
          </a:ln>
        </p:spPr>
      </p:pic>
      <p:pic>
        <p:nvPicPr>
          <p:cNvPr id="370" name="Google Shape;370;p38"/>
          <p:cNvPicPr preferRelativeResize="0"/>
          <p:nvPr/>
        </p:nvPicPr>
        <p:blipFill>
          <a:blip r:embed="rId37">
            <a:alphaModFix/>
          </a:blip>
          <a:stretch>
            <a:fillRect/>
          </a:stretch>
        </p:blipFill>
        <p:spPr>
          <a:xfrm>
            <a:off x="16550044" y="2473986"/>
            <a:ext cx="1603638" cy="773756"/>
          </a:xfrm>
          <a:prstGeom prst="rect">
            <a:avLst/>
          </a:prstGeom>
          <a:noFill/>
          <a:ln>
            <a:noFill/>
          </a:ln>
        </p:spPr>
      </p:pic>
      <p:pic>
        <p:nvPicPr>
          <p:cNvPr id="371" name="Google Shape;371;p38"/>
          <p:cNvPicPr preferRelativeResize="0"/>
          <p:nvPr/>
        </p:nvPicPr>
        <p:blipFill>
          <a:blip r:embed="rId38">
            <a:alphaModFix/>
          </a:blip>
          <a:stretch>
            <a:fillRect/>
          </a:stretch>
        </p:blipFill>
        <p:spPr>
          <a:xfrm>
            <a:off x="8681039" y="4579535"/>
            <a:ext cx="806796" cy="520856"/>
          </a:xfrm>
          <a:prstGeom prst="rect">
            <a:avLst/>
          </a:prstGeom>
          <a:noFill/>
          <a:ln>
            <a:noFill/>
          </a:ln>
        </p:spPr>
      </p:pic>
      <p:pic>
        <p:nvPicPr>
          <p:cNvPr id="372" name="Google Shape;372;p38"/>
          <p:cNvPicPr preferRelativeResize="0"/>
          <p:nvPr/>
        </p:nvPicPr>
        <p:blipFill>
          <a:blip r:embed="rId39">
            <a:alphaModFix/>
          </a:blip>
          <a:stretch>
            <a:fillRect/>
          </a:stretch>
        </p:blipFill>
        <p:spPr>
          <a:xfrm>
            <a:off x="13527503" y="2599249"/>
            <a:ext cx="1876621" cy="523231"/>
          </a:xfrm>
          <a:prstGeom prst="rect">
            <a:avLst/>
          </a:prstGeom>
          <a:noFill/>
          <a:ln>
            <a:noFill/>
          </a:ln>
        </p:spPr>
      </p:pic>
      <p:pic>
        <p:nvPicPr>
          <p:cNvPr id="373" name="Google Shape;373;p38"/>
          <p:cNvPicPr preferRelativeResize="0"/>
          <p:nvPr/>
        </p:nvPicPr>
        <p:blipFill>
          <a:blip r:embed="rId40">
            <a:alphaModFix/>
          </a:blip>
          <a:stretch>
            <a:fillRect/>
          </a:stretch>
        </p:blipFill>
        <p:spPr>
          <a:xfrm>
            <a:off x="9757058" y="3600265"/>
            <a:ext cx="1789604" cy="262147"/>
          </a:xfrm>
          <a:prstGeom prst="rect">
            <a:avLst/>
          </a:prstGeom>
          <a:noFill/>
          <a:ln>
            <a:noFill/>
          </a:ln>
        </p:spPr>
      </p:pic>
      <p:pic>
        <p:nvPicPr>
          <p:cNvPr id="374" name="Google Shape;374;p38"/>
          <p:cNvPicPr preferRelativeResize="0"/>
          <p:nvPr/>
        </p:nvPicPr>
        <p:blipFill>
          <a:blip r:embed="rId41">
            <a:alphaModFix/>
          </a:blip>
          <a:stretch>
            <a:fillRect/>
          </a:stretch>
        </p:blipFill>
        <p:spPr>
          <a:xfrm>
            <a:off x="10473096" y="4455923"/>
            <a:ext cx="806800" cy="768078"/>
          </a:xfrm>
          <a:prstGeom prst="rect">
            <a:avLst/>
          </a:prstGeom>
          <a:noFill/>
          <a:ln>
            <a:noFill/>
          </a:ln>
        </p:spPr>
      </p:pic>
      <p:pic>
        <p:nvPicPr>
          <p:cNvPr id="375" name="Google Shape;375;p38"/>
          <p:cNvPicPr preferRelativeResize="0"/>
          <p:nvPr/>
        </p:nvPicPr>
        <p:blipFill rotWithShape="1">
          <a:blip r:embed="rId42">
            <a:alphaModFix/>
          </a:blip>
          <a:srcRect b="28185" l="0" r="0" t="25670"/>
          <a:stretch/>
        </p:blipFill>
        <p:spPr>
          <a:xfrm>
            <a:off x="14049554" y="3482415"/>
            <a:ext cx="1618344" cy="497846"/>
          </a:xfrm>
          <a:prstGeom prst="rect">
            <a:avLst/>
          </a:prstGeom>
          <a:noFill/>
          <a:ln>
            <a:noFill/>
          </a:ln>
        </p:spPr>
      </p:pic>
      <p:pic>
        <p:nvPicPr>
          <p:cNvPr id="376" name="Google Shape;376;p38"/>
          <p:cNvPicPr preferRelativeResize="0"/>
          <p:nvPr/>
        </p:nvPicPr>
        <p:blipFill>
          <a:blip r:embed="rId43">
            <a:alphaModFix/>
          </a:blip>
          <a:stretch>
            <a:fillRect/>
          </a:stretch>
        </p:blipFill>
        <p:spPr>
          <a:xfrm>
            <a:off x="16693805" y="4583412"/>
            <a:ext cx="1282770" cy="513099"/>
          </a:xfrm>
          <a:prstGeom prst="rect">
            <a:avLst/>
          </a:prstGeom>
          <a:noFill/>
          <a:ln>
            <a:noFill/>
          </a:ln>
        </p:spPr>
      </p:pic>
      <p:pic>
        <p:nvPicPr>
          <p:cNvPr id="377" name="Google Shape;377;p38"/>
          <p:cNvPicPr preferRelativeResize="0"/>
          <p:nvPr/>
        </p:nvPicPr>
        <p:blipFill>
          <a:blip r:embed="rId44">
            <a:alphaModFix/>
          </a:blip>
          <a:stretch>
            <a:fillRect/>
          </a:stretch>
        </p:blipFill>
        <p:spPr>
          <a:xfrm>
            <a:off x="14248985" y="4518523"/>
            <a:ext cx="1535761" cy="682893"/>
          </a:xfrm>
          <a:prstGeom prst="rect">
            <a:avLst/>
          </a:prstGeom>
          <a:noFill/>
          <a:ln>
            <a:noFill/>
          </a:ln>
        </p:spPr>
      </p:pic>
      <p:pic>
        <p:nvPicPr>
          <p:cNvPr id="378" name="Google Shape;378;p38"/>
          <p:cNvPicPr preferRelativeResize="0"/>
          <p:nvPr/>
        </p:nvPicPr>
        <p:blipFill>
          <a:blip r:embed="rId45">
            <a:alphaModFix/>
          </a:blip>
          <a:stretch>
            <a:fillRect/>
          </a:stretch>
        </p:blipFill>
        <p:spPr>
          <a:xfrm>
            <a:off x="16770274" y="3592063"/>
            <a:ext cx="1221330" cy="278547"/>
          </a:xfrm>
          <a:prstGeom prst="rect">
            <a:avLst/>
          </a:prstGeom>
          <a:noFill/>
          <a:ln>
            <a:noFill/>
          </a:ln>
        </p:spPr>
      </p:pic>
      <p:sp>
        <p:nvSpPr>
          <p:cNvPr id="379" name="Google Shape;379;p38"/>
          <p:cNvSpPr txBox="1"/>
          <p:nvPr/>
        </p:nvSpPr>
        <p:spPr>
          <a:xfrm>
            <a:off x="12689" y="10013362"/>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v2024-12-03</a:t>
            </a:r>
            <a:endParaRPr sz="1200">
              <a:solidFill>
                <a:schemeClr val="dk2"/>
              </a:solidFill>
              <a:latin typeface="Open Sans"/>
              <a:ea typeface="Open Sans"/>
              <a:cs typeface="Open Sans"/>
              <a:sym typeface="Open Sans"/>
            </a:endParaRPr>
          </a:p>
        </p:txBody>
      </p:sp>
      <p:sp>
        <p:nvSpPr>
          <p:cNvPr id="380" name="Google Shape;380;p38"/>
          <p:cNvSpPr txBox="1"/>
          <p:nvPr/>
        </p:nvSpPr>
        <p:spPr>
          <a:xfrm>
            <a:off x="1202939" y="10012469"/>
            <a:ext cx="4761600" cy="270900"/>
          </a:xfrm>
          <a:prstGeom prst="rect">
            <a:avLst/>
          </a:prstGeom>
          <a:noFill/>
          <a:ln>
            <a:noFill/>
          </a:ln>
        </p:spPr>
        <p:txBody>
          <a:bodyPr anchorCtr="0" anchor="ctr" bIns="0" lIns="54000" spcFirstLastPara="1" rIns="54000" wrap="square" tIns="0">
            <a:noAutofit/>
          </a:bodyPr>
          <a:lstStyle/>
          <a:p>
            <a:pPr indent="0" lvl="0" marL="0" rtl="0" algn="l">
              <a:spcBef>
                <a:spcPts val="0"/>
              </a:spcBef>
              <a:spcAft>
                <a:spcPts val="0"/>
              </a:spcAft>
              <a:buNone/>
            </a:pPr>
            <a:r>
              <a:rPr lang="en-GB" sz="1200">
                <a:solidFill>
                  <a:schemeClr val="lt2"/>
                </a:solidFill>
                <a:latin typeface="Open Sans SemiBold"/>
                <a:ea typeface="Open Sans SemiBold"/>
                <a:cs typeface="Open Sans SemiBold"/>
                <a:sym typeface="Open Sans SemiBold"/>
              </a:rPr>
              <a:t>PERSEUS — COMMERCIAL MEMBERS</a:t>
            </a:r>
            <a:endParaRPr sz="1200">
              <a:solidFill>
                <a:schemeClr val="lt2"/>
              </a:solidFill>
              <a:latin typeface="Open Sans SemiBold"/>
              <a:ea typeface="Open Sans SemiBold"/>
              <a:cs typeface="Open Sans SemiBold"/>
              <a:sym typeface="Open Sa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9"/>
          <p:cNvSpPr txBox="1"/>
          <p:nvPr>
            <p:ph type="title"/>
          </p:nvPr>
        </p:nvSpPr>
        <p:spPr>
          <a:xfrm>
            <a:off x="0" y="1600842"/>
            <a:ext cx="18288000" cy="463500"/>
          </a:xfrm>
          <a:prstGeom prst="rect">
            <a:avLst/>
          </a:prstGeom>
        </p:spPr>
        <p:txBody>
          <a:bodyPr anchorCtr="0" anchor="ctr" bIns="0" lIns="108000" spcFirstLastPara="1" rIns="0" wrap="square" tIns="0">
            <a:noAutofit/>
          </a:bodyPr>
          <a:lstStyle/>
          <a:p>
            <a:pPr indent="0" lvl="0" marL="0" rtl="0" algn="l">
              <a:spcBef>
                <a:spcPts val="0"/>
              </a:spcBef>
              <a:spcAft>
                <a:spcPts val="0"/>
              </a:spcAft>
              <a:buNone/>
            </a:pPr>
            <a:r>
              <a:rPr lang="en-GB"/>
              <a:t>Perseus Scheme Governance</a:t>
            </a:r>
            <a:endParaRPr/>
          </a:p>
        </p:txBody>
      </p:sp>
      <p:grpSp>
        <p:nvGrpSpPr>
          <p:cNvPr id="386" name="Google Shape;386;p39"/>
          <p:cNvGrpSpPr/>
          <p:nvPr/>
        </p:nvGrpSpPr>
        <p:grpSpPr>
          <a:xfrm>
            <a:off x="5384475" y="4111292"/>
            <a:ext cx="6092551" cy="4218460"/>
            <a:chOff x="4100400" y="2752111"/>
            <a:chExt cx="4061700" cy="2812307"/>
          </a:xfrm>
        </p:grpSpPr>
        <p:sp>
          <p:nvSpPr>
            <p:cNvPr id="387" name="Google Shape;387;p39"/>
            <p:cNvSpPr/>
            <p:nvPr/>
          </p:nvSpPr>
          <p:spPr>
            <a:xfrm>
              <a:off x="4100400" y="2752111"/>
              <a:ext cx="1866900" cy="673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Steering Group</a:t>
              </a:r>
              <a:endParaRPr sz="2100">
                <a:solidFill>
                  <a:schemeClr val="lt2"/>
                </a:solidFill>
                <a:latin typeface="Open Sans Medium"/>
                <a:ea typeface="Open Sans Medium"/>
                <a:cs typeface="Open Sans Medium"/>
                <a:sym typeface="Open Sans Medium"/>
              </a:endParaRPr>
            </a:p>
          </p:txBody>
        </p:sp>
        <p:sp>
          <p:nvSpPr>
            <p:cNvPr id="388" name="Google Shape;388;p39"/>
            <p:cNvSpPr/>
            <p:nvPr/>
          </p:nvSpPr>
          <p:spPr>
            <a:xfrm>
              <a:off x="5966125" y="2752118"/>
              <a:ext cx="21915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latin typeface="Open Sans"/>
                  <a:ea typeface="Open Sans"/>
                  <a:cs typeface="Open Sans"/>
                  <a:sym typeface="Open Sans"/>
                </a:rPr>
                <a:t>Non-commercial actors</a:t>
              </a:r>
              <a:endParaRPr sz="2100">
                <a:latin typeface="Open Sans"/>
                <a:ea typeface="Open Sans"/>
                <a:cs typeface="Open Sans"/>
                <a:sym typeface="Open Sans"/>
              </a:endParaRPr>
            </a:p>
          </p:txBody>
        </p:sp>
        <p:sp>
          <p:nvSpPr>
            <p:cNvPr id="389" name="Google Shape;389;p39"/>
            <p:cNvSpPr/>
            <p:nvPr/>
          </p:nvSpPr>
          <p:spPr>
            <a:xfrm>
              <a:off x="4100400" y="3853236"/>
              <a:ext cx="1866900" cy="673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Advisory Groups</a:t>
              </a:r>
              <a:endParaRPr sz="2100">
                <a:solidFill>
                  <a:schemeClr val="lt2"/>
                </a:solidFill>
                <a:latin typeface="Open Sans Medium"/>
                <a:ea typeface="Open Sans Medium"/>
                <a:cs typeface="Open Sans Medium"/>
                <a:sym typeface="Open Sans Medium"/>
              </a:endParaRPr>
            </a:p>
          </p:txBody>
        </p:sp>
        <p:sp>
          <p:nvSpPr>
            <p:cNvPr id="390" name="Google Shape;390;p39"/>
            <p:cNvSpPr/>
            <p:nvPr/>
          </p:nvSpPr>
          <p:spPr>
            <a:xfrm>
              <a:off x="5966125" y="3853243"/>
              <a:ext cx="21915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latin typeface="Open Sans"/>
                  <a:ea typeface="Open Sans"/>
                  <a:cs typeface="Open Sans"/>
                  <a:sym typeface="Open Sans"/>
                </a:rPr>
                <a:t>Commercial actors</a:t>
              </a:r>
              <a:endParaRPr sz="2100">
                <a:latin typeface="Open Sans"/>
                <a:ea typeface="Open Sans"/>
                <a:cs typeface="Open Sans"/>
                <a:sym typeface="Open Sans"/>
              </a:endParaRPr>
            </a:p>
          </p:txBody>
        </p:sp>
        <p:sp>
          <p:nvSpPr>
            <p:cNvPr id="391" name="Google Shape;391;p39"/>
            <p:cNvSpPr/>
            <p:nvPr/>
          </p:nvSpPr>
          <p:spPr>
            <a:xfrm>
              <a:off x="4100400" y="4890611"/>
              <a:ext cx="1866900" cy="673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Working Groups</a:t>
              </a:r>
              <a:endParaRPr sz="2100">
                <a:solidFill>
                  <a:schemeClr val="lt2"/>
                </a:solidFill>
                <a:latin typeface="Open Sans Medium"/>
                <a:ea typeface="Open Sans Medium"/>
                <a:cs typeface="Open Sans Medium"/>
                <a:sym typeface="Open Sans Medium"/>
              </a:endParaRPr>
            </a:p>
          </p:txBody>
        </p:sp>
        <p:sp>
          <p:nvSpPr>
            <p:cNvPr id="392" name="Google Shape;392;p39"/>
            <p:cNvSpPr/>
            <p:nvPr/>
          </p:nvSpPr>
          <p:spPr>
            <a:xfrm>
              <a:off x="5966125" y="4890618"/>
              <a:ext cx="21915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latin typeface="Open Sans"/>
                  <a:ea typeface="Open Sans"/>
                  <a:cs typeface="Open Sans"/>
                  <a:sym typeface="Open Sans"/>
                </a:rPr>
                <a:t>Commercial actors &amp; domain experts</a:t>
              </a:r>
              <a:endParaRPr sz="2100">
                <a:latin typeface="Open Sans"/>
                <a:ea typeface="Open Sans"/>
                <a:cs typeface="Open Sans"/>
                <a:sym typeface="Open Sans"/>
              </a:endParaRPr>
            </a:p>
          </p:txBody>
        </p:sp>
        <p:sp>
          <p:nvSpPr>
            <p:cNvPr id="393" name="Google Shape;393;p39"/>
            <p:cNvSpPr txBox="1"/>
            <p:nvPr/>
          </p:nvSpPr>
          <p:spPr>
            <a:xfrm>
              <a:off x="5211849" y="4521518"/>
              <a:ext cx="2950200" cy="3693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800">
                  <a:latin typeface="Open Sans"/>
                  <a:ea typeface="Open Sans"/>
                  <a:cs typeface="Open Sans"/>
                  <a:sym typeface="Open Sans"/>
                </a:rPr>
                <a:t>Reports and recommends</a:t>
              </a:r>
              <a:endParaRPr sz="1800">
                <a:latin typeface="Open Sans"/>
                <a:ea typeface="Open Sans"/>
                <a:cs typeface="Open Sans"/>
                <a:sym typeface="Open Sans"/>
              </a:endParaRPr>
            </a:p>
          </p:txBody>
        </p:sp>
        <p:sp>
          <p:nvSpPr>
            <p:cNvPr id="394" name="Google Shape;394;p39"/>
            <p:cNvSpPr/>
            <p:nvPr/>
          </p:nvSpPr>
          <p:spPr>
            <a:xfrm>
              <a:off x="4938600" y="4572601"/>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395" name="Google Shape;395;p39"/>
            <p:cNvSpPr txBox="1"/>
            <p:nvPr/>
          </p:nvSpPr>
          <p:spPr>
            <a:xfrm>
              <a:off x="5211900" y="3445118"/>
              <a:ext cx="2950200" cy="3693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800">
                  <a:latin typeface="Open Sans"/>
                  <a:ea typeface="Open Sans"/>
                  <a:cs typeface="Open Sans"/>
                  <a:sym typeface="Open Sans"/>
                </a:rPr>
                <a:t>Reports and recommends</a:t>
              </a:r>
              <a:endParaRPr sz="1800"/>
            </a:p>
          </p:txBody>
        </p:sp>
        <p:sp>
          <p:nvSpPr>
            <p:cNvPr id="396" name="Google Shape;396;p39"/>
            <p:cNvSpPr/>
            <p:nvPr/>
          </p:nvSpPr>
          <p:spPr>
            <a:xfrm>
              <a:off x="4938608" y="3496215"/>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grpSp>
      <p:grpSp>
        <p:nvGrpSpPr>
          <p:cNvPr id="397" name="Google Shape;397;p39"/>
          <p:cNvGrpSpPr/>
          <p:nvPr/>
        </p:nvGrpSpPr>
        <p:grpSpPr>
          <a:xfrm>
            <a:off x="8282298" y="2315792"/>
            <a:ext cx="5728538" cy="1614272"/>
            <a:chOff x="6032282" y="1555111"/>
            <a:chExt cx="3819025" cy="1076182"/>
          </a:xfrm>
        </p:grpSpPr>
        <p:sp>
          <p:nvSpPr>
            <p:cNvPr id="398" name="Google Shape;398;p39"/>
            <p:cNvSpPr/>
            <p:nvPr/>
          </p:nvSpPr>
          <p:spPr>
            <a:xfrm>
              <a:off x="6032282" y="1555111"/>
              <a:ext cx="1866900" cy="6738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Umbrella</a:t>
              </a:r>
              <a:endParaRPr sz="2100">
                <a:solidFill>
                  <a:schemeClr val="lt2"/>
                </a:solidFill>
                <a:latin typeface="Open Sans Medium"/>
                <a:ea typeface="Open Sans Medium"/>
                <a:cs typeface="Open Sans Medium"/>
                <a:sym typeface="Open Sans Medium"/>
              </a:endParaRPr>
            </a:p>
          </p:txBody>
        </p:sp>
        <p:sp>
          <p:nvSpPr>
            <p:cNvPr id="399" name="Google Shape;399;p39"/>
            <p:cNvSpPr/>
            <p:nvPr/>
          </p:nvSpPr>
          <p:spPr>
            <a:xfrm>
              <a:off x="7898007" y="1555118"/>
              <a:ext cx="19533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81000" spcFirstLastPara="1" rIns="81000" wrap="square" tIns="137150">
              <a:noAutofit/>
            </a:bodyPr>
            <a:lstStyle/>
            <a:p>
              <a:pPr indent="0" lvl="0" marL="0" rtl="0" algn="l">
                <a:spcBef>
                  <a:spcPts val="0"/>
                </a:spcBef>
                <a:spcAft>
                  <a:spcPts val="0"/>
                </a:spcAft>
                <a:buNone/>
              </a:pPr>
              <a:r>
                <a:rPr lang="en-GB" sz="1800">
                  <a:latin typeface="Open Sans"/>
                  <a:ea typeface="Open Sans"/>
                  <a:cs typeface="Open Sans"/>
                  <a:sym typeface="Open Sans"/>
                </a:rPr>
                <a:t>Convener </a:t>
              </a:r>
              <a:endParaRPr sz="1700">
                <a:latin typeface="Open Sans"/>
                <a:ea typeface="Open Sans"/>
                <a:cs typeface="Open Sans"/>
                <a:sym typeface="Open Sans"/>
              </a:endParaRPr>
            </a:p>
          </p:txBody>
        </p:sp>
        <p:sp>
          <p:nvSpPr>
            <p:cNvPr id="400" name="Google Shape;400;p39"/>
            <p:cNvSpPr/>
            <p:nvPr/>
          </p:nvSpPr>
          <p:spPr>
            <a:xfrm flipH="1" rot="10800000">
              <a:off x="6789308" y="2355055"/>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401" name="Google Shape;401;p39"/>
            <p:cNvSpPr txBox="1"/>
            <p:nvPr/>
          </p:nvSpPr>
          <p:spPr>
            <a:xfrm>
              <a:off x="6861900" y="2261993"/>
              <a:ext cx="2457300" cy="369300"/>
            </a:xfrm>
            <a:prstGeom prst="rect">
              <a:avLst/>
            </a:prstGeom>
            <a:noFill/>
            <a:ln>
              <a:noFill/>
            </a:ln>
          </p:spPr>
          <p:txBody>
            <a:bodyPr anchorCtr="0" anchor="t" bIns="137150" lIns="137150" spcFirstLastPara="1" rIns="137150" wrap="square" tIns="137150">
              <a:spAutoFit/>
            </a:bodyPr>
            <a:lstStyle/>
            <a:p>
              <a:pPr indent="0" lvl="0" marL="0" rtl="0" algn="ctr">
                <a:spcBef>
                  <a:spcPts val="0"/>
                </a:spcBef>
                <a:spcAft>
                  <a:spcPts val="0"/>
                </a:spcAft>
                <a:buNone/>
              </a:pPr>
              <a:r>
                <a:rPr lang="en-GB" sz="1800">
                  <a:latin typeface="Open Sans"/>
                  <a:ea typeface="Open Sans"/>
                  <a:cs typeface="Open Sans"/>
                  <a:sym typeface="Open Sans"/>
                </a:rPr>
                <a:t>Endorses, engages</a:t>
              </a:r>
              <a:endParaRPr sz="1800"/>
            </a:p>
          </p:txBody>
        </p:sp>
      </p:grpSp>
      <p:grpSp>
        <p:nvGrpSpPr>
          <p:cNvPr id="402" name="Google Shape;402;p39"/>
          <p:cNvGrpSpPr/>
          <p:nvPr/>
        </p:nvGrpSpPr>
        <p:grpSpPr>
          <a:xfrm>
            <a:off x="3411260" y="1997276"/>
            <a:ext cx="4657296" cy="1964176"/>
            <a:chOff x="2784923" y="1342767"/>
            <a:chExt cx="3104864" cy="1309451"/>
          </a:xfrm>
        </p:grpSpPr>
        <p:sp>
          <p:nvSpPr>
            <p:cNvPr id="403" name="Google Shape;403;p39"/>
            <p:cNvSpPr/>
            <p:nvPr/>
          </p:nvSpPr>
          <p:spPr>
            <a:xfrm>
              <a:off x="3698287" y="1555118"/>
              <a:ext cx="2191500" cy="673800"/>
            </a:xfrm>
            <a:prstGeom prst="rect">
              <a:avLst/>
            </a:prstGeom>
            <a:solidFill>
              <a:schemeClr val="dk2"/>
            </a:solidFill>
            <a:ln cap="flat" cmpd="sng" w="19050">
              <a:solidFill>
                <a:schemeClr val="accent2"/>
              </a:solidFill>
              <a:prstDash val="solid"/>
              <a:round/>
              <a:headEnd len="sm" w="sm" type="none"/>
              <a:tailEnd len="sm" w="sm" type="none"/>
            </a:ln>
          </p:spPr>
          <p:txBody>
            <a:bodyPr anchorCtr="0" anchor="ctr" bIns="137150" lIns="351000" spcFirstLastPara="1" rIns="81000" wrap="square" tIns="137150">
              <a:noAutofit/>
            </a:bodyPr>
            <a:lstStyle/>
            <a:p>
              <a:pPr indent="0" lvl="0" marL="0" rtl="0" algn="l">
                <a:spcBef>
                  <a:spcPts val="0"/>
                </a:spcBef>
                <a:spcAft>
                  <a:spcPts val="0"/>
                </a:spcAft>
                <a:buNone/>
              </a:pPr>
              <a:r>
                <a:rPr lang="en-GB" sz="2100">
                  <a:solidFill>
                    <a:schemeClr val="lt2"/>
                  </a:solidFill>
                  <a:latin typeface="Open Sans"/>
                  <a:ea typeface="Open Sans"/>
                  <a:cs typeface="Open Sans"/>
                  <a:sym typeface="Open Sans"/>
                </a:rPr>
                <a:t>Market actors implementing Scheme</a:t>
              </a:r>
              <a:endParaRPr sz="2100">
                <a:solidFill>
                  <a:schemeClr val="lt2"/>
                </a:solidFill>
                <a:latin typeface="Open Sans"/>
                <a:ea typeface="Open Sans"/>
                <a:cs typeface="Open Sans"/>
                <a:sym typeface="Open Sans"/>
              </a:endParaRPr>
            </a:p>
          </p:txBody>
        </p:sp>
        <p:sp>
          <p:nvSpPr>
            <p:cNvPr id="404" name="Google Shape;404;p39"/>
            <p:cNvSpPr txBox="1"/>
            <p:nvPr/>
          </p:nvSpPr>
          <p:spPr>
            <a:xfrm>
              <a:off x="4166084" y="2282918"/>
              <a:ext cx="1283700" cy="3693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800">
                  <a:latin typeface="Open Sans"/>
                  <a:ea typeface="Open Sans"/>
                  <a:cs typeface="Open Sans"/>
                  <a:sym typeface="Open Sans"/>
                </a:rPr>
                <a:t>Approves rules</a:t>
              </a:r>
              <a:endParaRPr sz="1800"/>
            </a:p>
          </p:txBody>
        </p:sp>
        <p:sp>
          <p:nvSpPr>
            <p:cNvPr id="405" name="Google Shape;405;p39"/>
            <p:cNvSpPr/>
            <p:nvPr/>
          </p:nvSpPr>
          <p:spPr>
            <a:xfrm>
              <a:off x="5420639" y="2334005"/>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406" name="Google Shape;406;p39"/>
            <p:cNvSpPr/>
            <p:nvPr/>
          </p:nvSpPr>
          <p:spPr>
            <a:xfrm>
              <a:off x="2784923" y="1342767"/>
              <a:ext cx="1072800" cy="1072800"/>
            </a:xfrm>
            <a:prstGeom prst="ellipse">
              <a:avLst/>
            </a:prstGeom>
            <a:solidFill>
              <a:srgbClr val="1A3844"/>
            </a:solidFill>
            <a:ln cap="flat" cmpd="sng" w="28575">
              <a:solidFill>
                <a:schemeClr val="accent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GB" sz="1800">
                  <a:solidFill>
                    <a:srgbClr val="FFFFFF"/>
                  </a:solidFill>
                  <a:latin typeface="Open Sans ExtraBold"/>
                  <a:ea typeface="Open Sans ExtraBold"/>
                  <a:cs typeface="Open Sans ExtraBold"/>
                  <a:sym typeface="Open Sans ExtraBold"/>
                </a:rPr>
                <a:t>Scheme</a:t>
              </a:r>
              <a:r>
                <a:rPr lang="en-GB" sz="1400">
                  <a:solidFill>
                    <a:srgbClr val="FFFFFF"/>
                  </a:solidFill>
                  <a:latin typeface="Open Sans ExtraBold"/>
                  <a:ea typeface="Open Sans ExtraBold"/>
                  <a:cs typeface="Open Sans ExtraBold"/>
                  <a:sym typeface="Open Sans ExtraBold"/>
                </a:rPr>
                <a:t> </a:t>
              </a:r>
              <a:endParaRPr sz="1400">
                <a:solidFill>
                  <a:srgbClr val="FFFFFF"/>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GB" sz="1200">
                  <a:solidFill>
                    <a:srgbClr val="FFFFFF"/>
                  </a:solidFill>
                  <a:latin typeface="Open Sans"/>
                  <a:ea typeface="Open Sans"/>
                  <a:cs typeface="Open Sans"/>
                  <a:sym typeface="Open Sans"/>
                </a:rPr>
                <a:t>(within Trust Framework)</a:t>
              </a:r>
              <a:endParaRPr sz="1200">
                <a:solidFill>
                  <a:srgbClr val="FFFFFF"/>
                </a:solidFill>
                <a:latin typeface="Open Sans"/>
                <a:ea typeface="Open Sans"/>
                <a:cs typeface="Open Sans"/>
                <a:sym typeface="Open Sans"/>
              </a:endParaRPr>
            </a:p>
          </p:txBody>
        </p:sp>
      </p:grpSp>
      <p:grpSp>
        <p:nvGrpSpPr>
          <p:cNvPr id="407" name="Google Shape;407;p39"/>
          <p:cNvGrpSpPr/>
          <p:nvPr/>
        </p:nvGrpSpPr>
        <p:grpSpPr>
          <a:xfrm>
            <a:off x="11477063" y="3514171"/>
            <a:ext cx="5779087" cy="2896959"/>
            <a:chOff x="8162126" y="2354030"/>
            <a:chExt cx="3852724" cy="1931306"/>
          </a:xfrm>
        </p:grpSpPr>
        <p:sp>
          <p:nvSpPr>
            <p:cNvPr id="408" name="Google Shape;408;p39"/>
            <p:cNvSpPr/>
            <p:nvPr/>
          </p:nvSpPr>
          <p:spPr>
            <a:xfrm flipH="1" rot="5400000">
              <a:off x="8465111" y="3135275"/>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409" name="Google Shape;409;p39"/>
            <p:cNvSpPr/>
            <p:nvPr/>
          </p:nvSpPr>
          <p:spPr>
            <a:xfrm>
              <a:off x="9076075" y="2750061"/>
              <a:ext cx="1072800" cy="6738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Observers</a:t>
              </a:r>
              <a:endParaRPr sz="2100">
                <a:solidFill>
                  <a:schemeClr val="lt2"/>
                </a:solidFill>
                <a:latin typeface="Open Sans Medium"/>
                <a:ea typeface="Open Sans Medium"/>
                <a:cs typeface="Open Sans Medium"/>
                <a:sym typeface="Open Sans Medium"/>
              </a:endParaRPr>
            </a:p>
          </p:txBody>
        </p:sp>
        <p:sp>
          <p:nvSpPr>
            <p:cNvPr id="410" name="Google Shape;410;p39"/>
            <p:cNvSpPr/>
            <p:nvPr/>
          </p:nvSpPr>
          <p:spPr>
            <a:xfrm>
              <a:off x="10147950" y="2750061"/>
              <a:ext cx="18669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latin typeface="Open Sans"/>
                  <a:ea typeface="Open Sans"/>
                  <a:cs typeface="Open Sans"/>
                  <a:sym typeface="Open Sans"/>
                </a:rPr>
                <a:t>Non-commercial international actors</a:t>
              </a:r>
              <a:endParaRPr sz="2100">
                <a:latin typeface="Open Sans"/>
                <a:ea typeface="Open Sans"/>
                <a:cs typeface="Open Sans"/>
                <a:sym typeface="Open Sans"/>
              </a:endParaRPr>
            </a:p>
          </p:txBody>
        </p:sp>
        <p:sp>
          <p:nvSpPr>
            <p:cNvPr id="411" name="Google Shape;411;p39"/>
            <p:cNvSpPr txBox="1"/>
            <p:nvPr/>
          </p:nvSpPr>
          <p:spPr>
            <a:xfrm>
              <a:off x="8162126" y="2665151"/>
              <a:ext cx="944400" cy="5541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800">
                  <a:latin typeface="Open Sans"/>
                  <a:ea typeface="Open Sans"/>
                  <a:cs typeface="Open Sans"/>
                  <a:sym typeface="Open Sans"/>
                </a:rPr>
                <a:t>Informs</a:t>
              </a:r>
              <a:endParaRPr sz="1800">
                <a:latin typeface="Open Sans"/>
                <a:ea typeface="Open Sans"/>
                <a:cs typeface="Open Sans"/>
                <a:sym typeface="Open Sans"/>
              </a:endParaRPr>
            </a:p>
            <a:p>
              <a:pPr indent="0" lvl="0" marL="0" rtl="0" algn="l">
                <a:spcBef>
                  <a:spcPts val="0"/>
                </a:spcBef>
                <a:spcAft>
                  <a:spcPts val="0"/>
                </a:spcAft>
                <a:buNone/>
              </a:pPr>
              <a:r>
                <a:rPr lang="en-GB" sz="1800">
                  <a:latin typeface="Open Sans"/>
                  <a:ea typeface="Open Sans"/>
                  <a:cs typeface="Open Sans"/>
                  <a:sym typeface="Open Sans"/>
                </a:rPr>
                <a:t>&amp; reports</a:t>
              </a:r>
              <a:endParaRPr sz="1800">
                <a:latin typeface="Open Sans"/>
                <a:ea typeface="Open Sans"/>
                <a:cs typeface="Open Sans"/>
                <a:sym typeface="Open Sans"/>
              </a:endParaRPr>
            </a:p>
          </p:txBody>
        </p:sp>
        <p:sp>
          <p:nvSpPr>
            <p:cNvPr id="412" name="Google Shape;412;p39"/>
            <p:cNvSpPr/>
            <p:nvPr/>
          </p:nvSpPr>
          <p:spPr>
            <a:xfrm>
              <a:off x="9076075" y="3611536"/>
              <a:ext cx="1072800" cy="6738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Public</a:t>
              </a:r>
              <a:endParaRPr sz="2100">
                <a:solidFill>
                  <a:schemeClr val="lt2"/>
                </a:solidFill>
                <a:latin typeface="Open Sans Medium"/>
                <a:ea typeface="Open Sans Medium"/>
                <a:cs typeface="Open Sans Medium"/>
                <a:sym typeface="Open Sans Medium"/>
              </a:endParaRPr>
            </a:p>
          </p:txBody>
        </p:sp>
        <p:sp>
          <p:nvSpPr>
            <p:cNvPr id="413" name="Google Shape;413;p39"/>
            <p:cNvSpPr/>
            <p:nvPr/>
          </p:nvSpPr>
          <p:spPr>
            <a:xfrm>
              <a:off x="10147950" y="3611536"/>
              <a:ext cx="18669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latin typeface="Open Sans"/>
                  <a:ea typeface="Open Sans"/>
                  <a:cs typeface="Open Sans"/>
                  <a:sym typeface="Open Sans"/>
                </a:rPr>
                <a:t>Public minutes,  outputs &amp; events</a:t>
              </a:r>
              <a:endParaRPr sz="2100">
                <a:latin typeface="Open Sans"/>
                <a:ea typeface="Open Sans"/>
                <a:cs typeface="Open Sans"/>
                <a:sym typeface="Open Sans"/>
              </a:endParaRPr>
            </a:p>
          </p:txBody>
        </p:sp>
        <p:sp>
          <p:nvSpPr>
            <p:cNvPr id="414" name="Google Shape;414;p39"/>
            <p:cNvSpPr/>
            <p:nvPr/>
          </p:nvSpPr>
          <p:spPr>
            <a:xfrm flipH="1" rot="10800000">
              <a:off x="9096283" y="2354030"/>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grpSp>
      <p:grpSp>
        <p:nvGrpSpPr>
          <p:cNvPr id="415" name="Google Shape;415;p39"/>
          <p:cNvGrpSpPr/>
          <p:nvPr/>
        </p:nvGrpSpPr>
        <p:grpSpPr>
          <a:xfrm>
            <a:off x="1031850" y="3957158"/>
            <a:ext cx="4456000" cy="4404994"/>
            <a:chOff x="1198650" y="2649355"/>
            <a:chExt cx="2970667" cy="2936663"/>
          </a:xfrm>
        </p:grpSpPr>
        <p:sp>
          <p:nvSpPr>
            <p:cNvPr id="416" name="Google Shape;416;p39"/>
            <p:cNvSpPr/>
            <p:nvPr/>
          </p:nvSpPr>
          <p:spPr>
            <a:xfrm flipH="1" rot="5400000">
              <a:off x="3553695" y="3116705"/>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417" name="Google Shape;417;p39"/>
            <p:cNvSpPr txBox="1"/>
            <p:nvPr/>
          </p:nvSpPr>
          <p:spPr>
            <a:xfrm>
              <a:off x="3259417" y="2649355"/>
              <a:ext cx="909900" cy="5541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800">
                  <a:latin typeface="Open Sans"/>
                  <a:ea typeface="Open Sans"/>
                  <a:cs typeface="Open Sans"/>
                  <a:sym typeface="Open Sans"/>
                </a:rPr>
                <a:t>Monitors </a:t>
              </a:r>
              <a:br>
                <a:rPr lang="en-GB" sz="1800">
                  <a:latin typeface="Open Sans"/>
                  <a:ea typeface="Open Sans"/>
                  <a:cs typeface="Open Sans"/>
                  <a:sym typeface="Open Sans"/>
                </a:rPr>
              </a:br>
              <a:r>
                <a:rPr lang="en-GB" sz="1800">
                  <a:latin typeface="Open Sans"/>
                  <a:ea typeface="Open Sans"/>
                  <a:cs typeface="Open Sans"/>
                  <a:sym typeface="Open Sans"/>
                </a:rPr>
                <a:t>&amp; reports</a:t>
              </a:r>
              <a:endParaRPr sz="1800">
                <a:latin typeface="Open Sans"/>
                <a:ea typeface="Open Sans"/>
                <a:cs typeface="Open Sans"/>
                <a:sym typeface="Open Sans"/>
              </a:endParaRPr>
            </a:p>
          </p:txBody>
        </p:sp>
        <p:sp>
          <p:nvSpPr>
            <p:cNvPr id="418" name="Google Shape;418;p39"/>
            <p:cNvSpPr/>
            <p:nvPr/>
          </p:nvSpPr>
          <p:spPr>
            <a:xfrm>
              <a:off x="1198650" y="2763418"/>
              <a:ext cx="2085300" cy="673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2100">
                  <a:solidFill>
                    <a:schemeClr val="lt2"/>
                  </a:solidFill>
                  <a:latin typeface="Open Sans Medium"/>
                  <a:ea typeface="Open Sans Medium"/>
                  <a:cs typeface="Open Sans Medium"/>
                  <a:sym typeface="Open Sans Medium"/>
                </a:rPr>
                <a:t>Delivery Oversight Committee (DOC)</a:t>
              </a:r>
              <a:endParaRPr sz="1200">
                <a:solidFill>
                  <a:schemeClr val="lt2"/>
                </a:solidFill>
                <a:latin typeface="Open Sans Medium"/>
                <a:ea typeface="Open Sans Medium"/>
                <a:cs typeface="Open Sans Medium"/>
                <a:sym typeface="Open Sans Medium"/>
              </a:endParaRPr>
            </a:p>
          </p:txBody>
        </p:sp>
        <p:sp>
          <p:nvSpPr>
            <p:cNvPr id="419" name="Google Shape;419;p39"/>
            <p:cNvSpPr/>
            <p:nvPr/>
          </p:nvSpPr>
          <p:spPr>
            <a:xfrm>
              <a:off x="1198650" y="3437218"/>
              <a:ext cx="2085300" cy="67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1800">
                  <a:latin typeface="Open Sans"/>
                  <a:ea typeface="Open Sans"/>
                  <a:cs typeface="Open Sans"/>
                  <a:sym typeface="Open Sans"/>
                </a:rPr>
                <a:t>Expert sub-group (selected by SG) </a:t>
              </a:r>
              <a:endParaRPr sz="1800">
                <a:latin typeface="Open Sans"/>
                <a:ea typeface="Open Sans"/>
                <a:cs typeface="Open Sans"/>
                <a:sym typeface="Open Sans"/>
              </a:endParaRPr>
            </a:p>
            <a:p>
              <a:pPr indent="0" lvl="0" marL="0" rtl="0" algn="l">
                <a:spcBef>
                  <a:spcPts val="0"/>
                </a:spcBef>
                <a:spcAft>
                  <a:spcPts val="0"/>
                </a:spcAft>
                <a:buNone/>
              </a:pPr>
              <a:r>
                <a:rPr lang="en-GB" sz="1800">
                  <a:latin typeface="Open Sans"/>
                  <a:ea typeface="Open Sans"/>
                  <a:cs typeface="Open Sans"/>
                  <a:sym typeface="Open Sans"/>
                </a:rPr>
                <a:t>Formal minutes</a:t>
              </a:r>
              <a:endParaRPr sz="1800">
                <a:latin typeface="Open Sans"/>
                <a:ea typeface="Open Sans"/>
                <a:cs typeface="Open Sans"/>
                <a:sym typeface="Open Sans"/>
              </a:endParaRPr>
            </a:p>
          </p:txBody>
        </p:sp>
        <p:sp>
          <p:nvSpPr>
            <p:cNvPr id="420" name="Google Shape;420;p39"/>
            <p:cNvSpPr/>
            <p:nvPr/>
          </p:nvSpPr>
          <p:spPr>
            <a:xfrm>
              <a:off x="1198650" y="4521643"/>
              <a:ext cx="2085300" cy="511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1800">
                  <a:latin typeface="Open Sans"/>
                  <a:ea typeface="Open Sans"/>
                  <a:cs typeface="Open Sans"/>
                  <a:sym typeface="Open Sans"/>
                </a:rPr>
                <a:t>Finance &amp; programme implementation teams</a:t>
              </a:r>
              <a:endParaRPr sz="1800">
                <a:latin typeface="Open Sans"/>
                <a:ea typeface="Open Sans"/>
                <a:cs typeface="Open Sans"/>
                <a:sym typeface="Open Sans"/>
              </a:endParaRPr>
            </a:p>
          </p:txBody>
        </p:sp>
        <p:sp>
          <p:nvSpPr>
            <p:cNvPr id="421" name="Google Shape;421;p39"/>
            <p:cNvSpPr txBox="1"/>
            <p:nvPr/>
          </p:nvSpPr>
          <p:spPr>
            <a:xfrm>
              <a:off x="2062625" y="4110968"/>
              <a:ext cx="1221300" cy="3693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lang="en-GB" sz="1800">
                  <a:latin typeface="Open Sans"/>
                  <a:ea typeface="Open Sans"/>
                  <a:cs typeface="Open Sans"/>
                  <a:sym typeface="Open Sans"/>
                </a:rPr>
                <a:t>Reports</a:t>
              </a:r>
              <a:endParaRPr sz="1800"/>
            </a:p>
          </p:txBody>
        </p:sp>
        <p:sp>
          <p:nvSpPr>
            <p:cNvPr id="422" name="Google Shape;422;p39"/>
            <p:cNvSpPr/>
            <p:nvPr/>
          </p:nvSpPr>
          <p:spPr>
            <a:xfrm>
              <a:off x="1789371" y="4162054"/>
              <a:ext cx="289800" cy="270900"/>
            </a:xfrm>
            <a:prstGeom prst="upArrow">
              <a:avLst>
                <a:gd fmla="val 50000" name="adj1"/>
                <a:gd fmla="val 50000" name="adj2"/>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423" name="Google Shape;423;p39"/>
            <p:cNvSpPr/>
            <p:nvPr/>
          </p:nvSpPr>
          <p:spPr>
            <a:xfrm>
              <a:off x="1198650" y="5074518"/>
              <a:ext cx="2085300" cy="511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rPr lang="en-GB" sz="1800">
                  <a:latin typeface="Open Sans"/>
                  <a:ea typeface="Open Sans"/>
                  <a:cs typeface="Open Sans"/>
                  <a:sym typeface="Open Sans"/>
                </a:rPr>
                <a:t>Programme delivery &amp; implementation teams</a:t>
              </a:r>
              <a:endParaRPr sz="1800">
                <a:latin typeface="Open Sans"/>
                <a:ea typeface="Open Sans"/>
                <a:cs typeface="Open Sans"/>
                <a:sym typeface="Open Sans"/>
              </a:endParaRPr>
            </a:p>
          </p:txBody>
        </p:sp>
      </p:grpSp>
      <p:sp>
        <p:nvSpPr>
          <p:cNvPr id="424" name="Google Shape;424;p39"/>
          <p:cNvSpPr txBox="1"/>
          <p:nvPr/>
        </p:nvSpPr>
        <p:spPr>
          <a:xfrm>
            <a:off x="12689" y="8699880"/>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v2024-01-01</a:t>
            </a:r>
            <a:endParaRPr sz="1200">
              <a:solidFill>
                <a:schemeClr val="dk2"/>
              </a:solidFill>
              <a:latin typeface="Open Sans"/>
              <a:ea typeface="Open Sans"/>
              <a:cs typeface="Open Sans"/>
              <a:sym typeface="Open Sans"/>
            </a:endParaRPr>
          </a:p>
        </p:txBody>
      </p:sp>
      <p:sp>
        <p:nvSpPr>
          <p:cNvPr id="425" name="Google Shape;425;p39"/>
          <p:cNvSpPr txBox="1"/>
          <p:nvPr/>
        </p:nvSpPr>
        <p:spPr>
          <a:xfrm>
            <a:off x="1088639" y="8698988"/>
            <a:ext cx="4761600" cy="270900"/>
          </a:xfrm>
          <a:prstGeom prst="rect">
            <a:avLst/>
          </a:prstGeom>
          <a:noFill/>
          <a:ln>
            <a:noFill/>
          </a:ln>
        </p:spPr>
        <p:txBody>
          <a:bodyPr anchorCtr="0" anchor="ctr" bIns="0" lIns="54000" spcFirstLastPara="1" rIns="54000" wrap="square" tIns="0">
            <a:noAutofit/>
          </a:bodyPr>
          <a:lstStyle/>
          <a:p>
            <a:pPr indent="0" lvl="0" marL="0" rtl="0" algn="l">
              <a:spcBef>
                <a:spcPts val="0"/>
              </a:spcBef>
              <a:spcAft>
                <a:spcPts val="0"/>
              </a:spcAft>
              <a:buNone/>
            </a:pPr>
            <a:r>
              <a:rPr lang="en-GB" sz="1200">
                <a:solidFill>
                  <a:schemeClr val="lt2"/>
                </a:solidFill>
              </a:rPr>
              <a:t>PERSEUS SCHEME GOVERNANCE</a:t>
            </a:r>
            <a:endParaRPr b="0" sz="1200">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29" name="Shape 429"/>
        <p:cNvGrpSpPr/>
        <p:nvPr/>
      </p:nvGrpSpPr>
      <p:grpSpPr>
        <a:xfrm>
          <a:off x="0" y="0"/>
          <a:ext cx="0" cy="0"/>
          <a:chOff x="0" y="0"/>
          <a:chExt cx="0" cy="0"/>
        </a:xfrm>
      </p:grpSpPr>
      <p:sp>
        <p:nvSpPr>
          <p:cNvPr id="430" name="Google Shape;430;p40"/>
          <p:cNvSpPr txBox="1"/>
          <p:nvPr/>
        </p:nvSpPr>
        <p:spPr>
          <a:xfrm>
            <a:off x="1040700" y="2527988"/>
            <a:ext cx="8883600" cy="5850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431" name="Google Shape;431;p40"/>
          <p:cNvSpPr txBox="1"/>
          <p:nvPr/>
        </p:nvSpPr>
        <p:spPr>
          <a:xfrm>
            <a:off x="812100" y="84038"/>
            <a:ext cx="3084600" cy="5772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37500">
                <a:solidFill>
                  <a:schemeClr val="accent1"/>
                </a:solidFill>
                <a:latin typeface="Open Sans"/>
                <a:ea typeface="Open Sans"/>
                <a:cs typeface="Open Sans"/>
                <a:sym typeface="Open Sans"/>
              </a:rPr>
              <a:t>3</a:t>
            </a:r>
            <a:endParaRPr sz="37500">
              <a:solidFill>
                <a:schemeClr val="accent1"/>
              </a:solidFill>
              <a:latin typeface="Open Sans"/>
              <a:ea typeface="Open Sans"/>
              <a:cs typeface="Open Sans"/>
              <a:sym typeface="Open Sans"/>
            </a:endParaRPr>
          </a:p>
        </p:txBody>
      </p:sp>
      <p:sp>
        <p:nvSpPr>
          <p:cNvPr id="432" name="Google Shape;432;p40"/>
          <p:cNvSpPr txBox="1"/>
          <p:nvPr>
            <p:ph type="title"/>
          </p:nvPr>
        </p:nvSpPr>
        <p:spPr>
          <a:xfrm>
            <a:off x="3896775" y="980588"/>
            <a:ext cx="12486300" cy="3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How Perseus works </a:t>
            </a:r>
            <a:endParaRPr sz="7200">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1"/>
          <p:cNvSpPr txBox="1"/>
          <p:nvPr>
            <p:ph type="title"/>
          </p:nvPr>
        </p:nvSpPr>
        <p:spPr>
          <a:xfrm>
            <a:off x="-28833" y="2010852"/>
            <a:ext cx="18288000" cy="463500"/>
          </a:xfrm>
          <a:prstGeom prst="rect">
            <a:avLst/>
          </a:prstGeom>
        </p:spPr>
        <p:txBody>
          <a:bodyPr anchorCtr="0" anchor="ctr" bIns="0" lIns="108000" spcFirstLastPara="1" rIns="0" wrap="square" tIns="0">
            <a:noAutofit/>
          </a:bodyPr>
          <a:lstStyle/>
          <a:p>
            <a:pPr indent="0" lvl="0" marL="0" rtl="0" algn="l">
              <a:spcBef>
                <a:spcPts val="0"/>
              </a:spcBef>
              <a:spcAft>
                <a:spcPts val="0"/>
              </a:spcAft>
              <a:buNone/>
            </a:pPr>
            <a:r>
              <a:rPr lang="en-GB"/>
              <a:t>Overview of a data value chain: steps in </a:t>
            </a:r>
            <a:r>
              <a:rPr b="1" lang="en-GB">
                <a:latin typeface="Open Sans"/>
                <a:ea typeface="Open Sans"/>
                <a:cs typeface="Open Sans"/>
                <a:sym typeface="Open Sans"/>
              </a:rPr>
              <a:t>electricity</a:t>
            </a:r>
            <a:r>
              <a:rPr lang="en-GB"/>
              <a:t> data flow from source to analysis to report to bank</a:t>
            </a:r>
            <a:endParaRPr/>
          </a:p>
        </p:txBody>
      </p:sp>
      <p:grpSp>
        <p:nvGrpSpPr>
          <p:cNvPr id="438" name="Google Shape;438;p41"/>
          <p:cNvGrpSpPr/>
          <p:nvPr/>
        </p:nvGrpSpPr>
        <p:grpSpPr>
          <a:xfrm>
            <a:off x="14447159" y="4255516"/>
            <a:ext cx="3007122" cy="2073752"/>
            <a:chOff x="9631439" y="2837011"/>
            <a:chExt cx="2004748" cy="1382502"/>
          </a:xfrm>
        </p:grpSpPr>
        <p:sp>
          <p:nvSpPr>
            <p:cNvPr id="439" name="Google Shape;439;p41"/>
            <p:cNvSpPr txBox="1"/>
            <p:nvPr/>
          </p:nvSpPr>
          <p:spPr>
            <a:xfrm>
              <a:off x="10974814" y="3418213"/>
              <a:ext cx="497400" cy="2463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GB" sz="1500">
                  <a:latin typeface="Open Sans SemiBold"/>
                  <a:ea typeface="Open Sans SemiBold"/>
                  <a:cs typeface="Open Sans SemiBold"/>
                  <a:sym typeface="Open Sans SemiBold"/>
                </a:rPr>
                <a:t>SME</a:t>
              </a:r>
              <a:endParaRPr sz="1500">
                <a:latin typeface="Open Sans SemiBold"/>
                <a:ea typeface="Open Sans SemiBold"/>
                <a:cs typeface="Open Sans SemiBold"/>
                <a:sym typeface="Open Sans SemiBold"/>
              </a:endParaRPr>
            </a:p>
          </p:txBody>
        </p:sp>
        <p:sp>
          <p:nvSpPr>
            <p:cNvPr id="440" name="Google Shape;440;p41"/>
            <p:cNvSpPr txBox="1"/>
            <p:nvPr/>
          </p:nvSpPr>
          <p:spPr>
            <a:xfrm>
              <a:off x="9641370" y="3152813"/>
              <a:ext cx="1366800" cy="4617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lang="en-GB" sz="1200">
                  <a:latin typeface="Open Sans"/>
                  <a:ea typeface="Open Sans"/>
                  <a:cs typeface="Open Sans"/>
                  <a:sym typeface="Open Sans"/>
                </a:rPr>
                <a:t>Finance and</a:t>
              </a:r>
              <a:endParaRPr sz="1200">
                <a:latin typeface="Open Sans"/>
                <a:ea typeface="Open Sans"/>
                <a:cs typeface="Open Sans"/>
                <a:sym typeface="Open Sans"/>
              </a:endParaRPr>
            </a:p>
            <a:p>
              <a:pPr indent="0" lvl="0" marL="0" marR="0" rtl="0" algn="ctr">
                <a:spcBef>
                  <a:spcPts val="0"/>
                </a:spcBef>
                <a:spcAft>
                  <a:spcPts val="0"/>
                </a:spcAft>
                <a:buNone/>
              </a:pPr>
              <a:r>
                <a:rPr lang="en-GB" sz="1200">
                  <a:latin typeface="Open Sans"/>
                  <a:ea typeface="Open Sans"/>
                  <a:cs typeface="Open Sans"/>
                  <a:sym typeface="Open Sans"/>
                </a:rPr>
                <a:t>personalised </a:t>
              </a:r>
              <a:endParaRPr sz="1200">
                <a:latin typeface="Open Sans"/>
                <a:ea typeface="Open Sans"/>
                <a:cs typeface="Open Sans"/>
                <a:sym typeface="Open Sans"/>
              </a:endParaRPr>
            </a:p>
            <a:p>
              <a:pPr indent="0" lvl="0" marL="0" marR="0" rtl="0" algn="ctr">
                <a:spcBef>
                  <a:spcPts val="0"/>
                </a:spcBef>
                <a:spcAft>
                  <a:spcPts val="0"/>
                </a:spcAft>
                <a:buNone/>
              </a:pPr>
              <a:r>
                <a:rPr lang="en-GB" sz="1200">
                  <a:latin typeface="Open Sans"/>
                  <a:ea typeface="Open Sans"/>
                  <a:cs typeface="Open Sans"/>
                  <a:sym typeface="Open Sans"/>
                </a:rPr>
                <a:t>planning/support</a:t>
              </a:r>
              <a:endParaRPr sz="1500">
                <a:latin typeface="Open Sans"/>
                <a:ea typeface="Open Sans"/>
                <a:cs typeface="Open Sans"/>
                <a:sym typeface="Open Sans"/>
              </a:endParaRPr>
            </a:p>
          </p:txBody>
        </p:sp>
        <p:pic>
          <p:nvPicPr>
            <p:cNvPr descr="Factory outline" id="441" name="Google Shape;441;p41"/>
            <p:cNvPicPr preferRelativeResize="0"/>
            <p:nvPr/>
          </p:nvPicPr>
          <p:blipFill rotWithShape="1">
            <a:blip r:embed="rId3">
              <a:alphaModFix/>
            </a:blip>
            <a:srcRect b="0" l="7290" r="-7290" t="0"/>
            <a:stretch/>
          </p:blipFill>
          <p:spPr>
            <a:xfrm>
              <a:off x="10938814" y="2837011"/>
              <a:ext cx="697374" cy="697377"/>
            </a:xfrm>
            <a:prstGeom prst="rect">
              <a:avLst/>
            </a:prstGeom>
            <a:noFill/>
            <a:ln>
              <a:noFill/>
            </a:ln>
          </p:spPr>
        </p:pic>
        <p:cxnSp>
          <p:nvCxnSpPr>
            <p:cNvPr id="442" name="Google Shape;442;p41"/>
            <p:cNvCxnSpPr>
              <a:stCxn id="443" idx="3"/>
              <a:endCxn id="441" idx="1"/>
            </p:cNvCxnSpPr>
            <p:nvPr/>
          </p:nvCxnSpPr>
          <p:spPr>
            <a:xfrm>
              <a:off x="9631439" y="3185699"/>
              <a:ext cx="1307400" cy="0"/>
            </a:xfrm>
            <a:prstGeom prst="straightConnector1">
              <a:avLst/>
            </a:prstGeom>
            <a:noFill/>
            <a:ln cap="flat" cmpd="sng" w="19050">
              <a:solidFill>
                <a:srgbClr val="70AD47"/>
              </a:solidFill>
              <a:prstDash val="solid"/>
              <a:round/>
              <a:headEnd len="med" w="med" type="none"/>
              <a:tailEnd len="med" w="med" type="triangle"/>
            </a:ln>
          </p:spPr>
        </p:cxnSp>
        <p:cxnSp>
          <p:nvCxnSpPr>
            <p:cNvPr id="444" name="Google Shape;444;p41"/>
            <p:cNvCxnSpPr>
              <a:stCxn id="439" idx="2"/>
              <a:endCxn id="445" idx="0"/>
            </p:cNvCxnSpPr>
            <p:nvPr/>
          </p:nvCxnSpPr>
          <p:spPr>
            <a:xfrm rot="5400000">
              <a:off x="10471414" y="3467413"/>
              <a:ext cx="555000" cy="949200"/>
            </a:xfrm>
            <a:prstGeom prst="bentConnector3">
              <a:avLst>
                <a:gd fmla="val 50014" name="adj1"/>
              </a:avLst>
            </a:prstGeom>
            <a:noFill/>
            <a:ln cap="flat" cmpd="sng" w="9525">
              <a:solidFill>
                <a:schemeClr val="dk2"/>
              </a:solidFill>
              <a:prstDash val="dot"/>
              <a:round/>
              <a:headEnd len="med" w="med" type="none"/>
              <a:tailEnd len="med" w="med" type="none"/>
            </a:ln>
          </p:spPr>
        </p:cxnSp>
      </p:grpSp>
      <p:grpSp>
        <p:nvGrpSpPr>
          <p:cNvPr id="446" name="Google Shape;446;p41"/>
          <p:cNvGrpSpPr/>
          <p:nvPr/>
        </p:nvGrpSpPr>
        <p:grpSpPr>
          <a:xfrm>
            <a:off x="4406719" y="2634736"/>
            <a:ext cx="2971800" cy="637650"/>
            <a:chOff x="3027775" y="1786875"/>
            <a:chExt cx="1981200" cy="425100"/>
          </a:xfrm>
        </p:grpSpPr>
        <p:sp>
          <p:nvSpPr>
            <p:cNvPr id="447" name="Google Shape;447;p41"/>
            <p:cNvSpPr txBox="1"/>
            <p:nvPr/>
          </p:nvSpPr>
          <p:spPr>
            <a:xfrm>
              <a:off x="3027775" y="1786875"/>
              <a:ext cx="1981200" cy="425100"/>
            </a:xfrm>
            <a:prstGeom prst="rect">
              <a:avLst/>
            </a:prstGeom>
            <a:solidFill>
              <a:schemeClr val="lt1"/>
            </a:solidFill>
            <a:ln cap="flat" cmpd="sng" w="9525">
              <a:solidFill>
                <a:schemeClr val="dk2"/>
              </a:solidFill>
              <a:prstDash val="dash"/>
              <a:round/>
              <a:headEnd len="sm" w="sm" type="none"/>
              <a:tailEnd len="sm" w="sm" type="none"/>
            </a:ln>
          </p:spPr>
          <p:txBody>
            <a:bodyPr anchorCtr="0" anchor="b" bIns="27000" lIns="27000" spcFirstLastPara="1" rIns="27000" wrap="square" tIns="27000">
              <a:noAutofit/>
            </a:bodyPr>
            <a:lstStyle/>
            <a:p>
              <a:pPr indent="0" lvl="0" marL="0" rtl="0" algn="ctr">
                <a:spcBef>
                  <a:spcPts val="0"/>
                </a:spcBef>
                <a:spcAft>
                  <a:spcPts val="0"/>
                </a:spcAft>
                <a:buNone/>
              </a:pPr>
              <a:r>
                <a:rPr lang="en-GB" sz="1200">
                  <a:latin typeface="Open Sans"/>
                  <a:ea typeface="Open Sans"/>
                  <a:cs typeface="Open Sans"/>
                  <a:sym typeface="Open Sans"/>
                </a:rPr>
                <a:t>Energy data Codes and Regulations</a:t>
              </a:r>
              <a:endParaRPr b="1" sz="1800">
                <a:latin typeface="Open Sans"/>
                <a:ea typeface="Open Sans"/>
                <a:cs typeface="Open Sans"/>
                <a:sym typeface="Open Sans"/>
              </a:endParaRPr>
            </a:p>
          </p:txBody>
        </p:sp>
        <p:pic>
          <p:nvPicPr>
            <p:cNvPr id="448" name="Google Shape;448;p41"/>
            <p:cNvPicPr preferRelativeResize="0"/>
            <p:nvPr/>
          </p:nvPicPr>
          <p:blipFill>
            <a:blip r:embed="rId4">
              <a:alphaModFix/>
            </a:blip>
            <a:stretch>
              <a:fillRect/>
            </a:stretch>
          </p:blipFill>
          <p:spPr>
            <a:xfrm>
              <a:off x="3746075" y="1888130"/>
              <a:ext cx="674700" cy="130220"/>
            </a:xfrm>
            <a:prstGeom prst="rect">
              <a:avLst/>
            </a:prstGeom>
            <a:noFill/>
            <a:ln>
              <a:noFill/>
            </a:ln>
          </p:spPr>
        </p:pic>
        <p:pic>
          <p:nvPicPr>
            <p:cNvPr id="449" name="Google Shape;449;p41"/>
            <p:cNvPicPr preferRelativeResize="0"/>
            <p:nvPr/>
          </p:nvPicPr>
          <p:blipFill>
            <a:blip r:embed="rId5">
              <a:alphaModFix/>
            </a:blip>
            <a:stretch>
              <a:fillRect/>
            </a:stretch>
          </p:blipFill>
          <p:spPr>
            <a:xfrm>
              <a:off x="4536573" y="1835751"/>
              <a:ext cx="381821" cy="234968"/>
            </a:xfrm>
            <a:prstGeom prst="rect">
              <a:avLst/>
            </a:prstGeom>
            <a:noFill/>
            <a:ln>
              <a:noFill/>
            </a:ln>
          </p:spPr>
        </p:pic>
        <p:pic>
          <p:nvPicPr>
            <p:cNvPr id="450" name="Google Shape;450;p41"/>
            <p:cNvPicPr preferRelativeResize="0"/>
            <p:nvPr/>
          </p:nvPicPr>
          <p:blipFill rotWithShape="1">
            <a:blip r:embed="rId6">
              <a:alphaModFix/>
            </a:blip>
            <a:srcRect b="18329" l="0" r="0" t="20448"/>
            <a:stretch/>
          </p:blipFill>
          <p:spPr>
            <a:xfrm>
              <a:off x="3048574" y="1846515"/>
              <a:ext cx="645463" cy="222206"/>
            </a:xfrm>
            <a:prstGeom prst="rect">
              <a:avLst/>
            </a:prstGeom>
            <a:noFill/>
            <a:ln>
              <a:noFill/>
            </a:ln>
          </p:spPr>
        </p:pic>
      </p:grpSp>
      <p:grpSp>
        <p:nvGrpSpPr>
          <p:cNvPr id="451" name="Google Shape;451;p41"/>
          <p:cNvGrpSpPr/>
          <p:nvPr/>
        </p:nvGrpSpPr>
        <p:grpSpPr>
          <a:xfrm>
            <a:off x="10437991" y="4347024"/>
            <a:ext cx="2960498" cy="2848386"/>
            <a:chOff x="6958661" y="2898016"/>
            <a:chExt cx="1973665" cy="1898924"/>
          </a:xfrm>
        </p:grpSpPr>
        <p:cxnSp>
          <p:nvCxnSpPr>
            <p:cNvPr id="452" name="Google Shape;452;p41"/>
            <p:cNvCxnSpPr>
              <a:stCxn id="453" idx="3"/>
              <a:endCxn id="454" idx="1"/>
            </p:cNvCxnSpPr>
            <p:nvPr/>
          </p:nvCxnSpPr>
          <p:spPr>
            <a:xfrm flipH="1" rot="10800000">
              <a:off x="6958661" y="3184665"/>
              <a:ext cx="764400" cy="6000"/>
            </a:xfrm>
            <a:prstGeom prst="curvedConnector3">
              <a:avLst>
                <a:gd fmla="val 49994" name="adj1"/>
              </a:avLst>
            </a:prstGeom>
            <a:noFill/>
            <a:ln cap="flat" cmpd="sng" w="19050">
              <a:solidFill>
                <a:srgbClr val="70AD47"/>
              </a:solidFill>
              <a:prstDash val="solid"/>
              <a:miter lim="800000"/>
              <a:headEnd len="sm" w="sm" type="none"/>
              <a:tailEnd len="med" w="med" type="triangle"/>
            </a:ln>
          </p:spPr>
        </p:cxnSp>
        <p:sp>
          <p:nvSpPr>
            <p:cNvPr id="455" name="Google Shape;455;p41"/>
            <p:cNvSpPr txBox="1"/>
            <p:nvPr/>
          </p:nvSpPr>
          <p:spPr>
            <a:xfrm>
              <a:off x="7119126" y="3498917"/>
              <a:ext cx="1813200" cy="234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GB" sz="1500">
                  <a:latin typeface="Open Sans SemiBold"/>
                  <a:ea typeface="Open Sans SemiBold"/>
                  <a:cs typeface="Open Sans SemiBold"/>
                  <a:sym typeface="Open Sans SemiBold"/>
                </a:rPr>
                <a:t>Auditors &amp; Accountants</a:t>
              </a:r>
              <a:endParaRPr sz="1800">
                <a:latin typeface="Open Sans SemiBold"/>
                <a:ea typeface="Open Sans SemiBold"/>
                <a:cs typeface="Open Sans SemiBold"/>
                <a:sym typeface="Open Sans SemiBold"/>
              </a:endParaRPr>
            </a:p>
          </p:txBody>
        </p:sp>
        <p:sp>
          <p:nvSpPr>
            <p:cNvPr id="456" name="Google Shape;456;p41"/>
            <p:cNvSpPr/>
            <p:nvPr/>
          </p:nvSpPr>
          <p:spPr>
            <a:xfrm>
              <a:off x="7652530" y="4210738"/>
              <a:ext cx="729000" cy="586200"/>
            </a:xfrm>
            <a:prstGeom prst="rect">
              <a:avLst/>
            </a:prstGeom>
            <a:solidFill>
              <a:schemeClr val="dk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Assurable reports</a:t>
              </a:r>
              <a:endParaRPr sz="1200">
                <a:solidFill>
                  <a:schemeClr val="lt2"/>
                </a:solidFill>
                <a:latin typeface="Open Sans"/>
                <a:ea typeface="Open Sans"/>
                <a:cs typeface="Open Sans"/>
                <a:sym typeface="Open Sans"/>
              </a:endParaRPr>
            </a:p>
          </p:txBody>
        </p:sp>
        <p:sp>
          <p:nvSpPr>
            <p:cNvPr id="457" name="Google Shape;457;p41"/>
            <p:cNvSpPr/>
            <p:nvPr/>
          </p:nvSpPr>
          <p:spPr>
            <a:xfrm>
              <a:off x="8381178" y="4210740"/>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cxnSp>
          <p:nvCxnSpPr>
            <p:cNvPr id="458" name="Google Shape;458;p41"/>
            <p:cNvCxnSpPr>
              <a:stCxn id="455" idx="2"/>
              <a:endCxn id="456" idx="0"/>
            </p:cNvCxnSpPr>
            <p:nvPr/>
          </p:nvCxnSpPr>
          <p:spPr>
            <a:xfrm rot="5400000">
              <a:off x="7782726" y="3967817"/>
              <a:ext cx="477300" cy="8700"/>
            </a:xfrm>
            <a:prstGeom prst="bentConnector3">
              <a:avLst>
                <a:gd fmla="val 49992" name="adj1"/>
              </a:avLst>
            </a:prstGeom>
            <a:noFill/>
            <a:ln cap="flat" cmpd="sng" w="9525">
              <a:solidFill>
                <a:schemeClr val="dk2"/>
              </a:solidFill>
              <a:prstDash val="dot"/>
              <a:round/>
              <a:headEnd len="med" w="med" type="none"/>
              <a:tailEnd len="med" w="med" type="none"/>
            </a:ln>
          </p:spPr>
        </p:cxnSp>
        <p:pic>
          <p:nvPicPr>
            <p:cNvPr id="454" name="Google Shape;454;p41"/>
            <p:cNvPicPr preferRelativeResize="0"/>
            <p:nvPr/>
          </p:nvPicPr>
          <p:blipFill>
            <a:blip r:embed="rId7">
              <a:alphaModFix/>
            </a:blip>
            <a:stretch>
              <a:fillRect/>
            </a:stretch>
          </p:blipFill>
          <p:spPr>
            <a:xfrm>
              <a:off x="7722970" y="2898016"/>
              <a:ext cx="573600" cy="573580"/>
            </a:xfrm>
            <a:prstGeom prst="rect">
              <a:avLst/>
            </a:prstGeom>
            <a:noFill/>
            <a:ln>
              <a:noFill/>
            </a:ln>
          </p:spPr>
        </p:pic>
      </p:grpSp>
      <p:grpSp>
        <p:nvGrpSpPr>
          <p:cNvPr id="459" name="Google Shape;459;p41"/>
          <p:cNvGrpSpPr/>
          <p:nvPr/>
        </p:nvGrpSpPr>
        <p:grpSpPr>
          <a:xfrm>
            <a:off x="833719" y="3559084"/>
            <a:ext cx="1470382" cy="3649860"/>
            <a:chOff x="555813" y="2372722"/>
            <a:chExt cx="980254" cy="2433240"/>
          </a:xfrm>
        </p:grpSpPr>
        <p:grpSp>
          <p:nvGrpSpPr>
            <p:cNvPr id="460" name="Google Shape;460;p41"/>
            <p:cNvGrpSpPr/>
            <p:nvPr/>
          </p:nvGrpSpPr>
          <p:grpSpPr>
            <a:xfrm>
              <a:off x="555813" y="2372722"/>
              <a:ext cx="966900" cy="2433240"/>
              <a:chOff x="555813" y="2372722"/>
              <a:chExt cx="966900" cy="2433240"/>
            </a:xfrm>
          </p:grpSpPr>
          <p:pic>
            <p:nvPicPr>
              <p:cNvPr descr="Solar Panels outline" id="461" name="Google Shape;461;p41"/>
              <p:cNvPicPr preferRelativeResize="0"/>
              <p:nvPr/>
            </p:nvPicPr>
            <p:blipFill rotWithShape="1">
              <a:blip r:embed="rId8">
                <a:alphaModFix/>
              </a:blip>
              <a:srcRect b="0" l="0" r="0" t="0"/>
              <a:stretch/>
            </p:blipFill>
            <p:spPr>
              <a:xfrm>
                <a:off x="713937" y="3473707"/>
                <a:ext cx="554911" cy="554915"/>
              </a:xfrm>
              <a:prstGeom prst="rect">
                <a:avLst/>
              </a:prstGeom>
              <a:noFill/>
              <a:ln>
                <a:noFill/>
              </a:ln>
            </p:spPr>
          </p:pic>
          <p:pic>
            <p:nvPicPr>
              <p:cNvPr descr="Power Plant outline" id="462" name="Google Shape;462;p41"/>
              <p:cNvPicPr preferRelativeResize="0"/>
              <p:nvPr/>
            </p:nvPicPr>
            <p:blipFill rotWithShape="1">
              <a:blip r:embed="rId9">
                <a:alphaModFix/>
              </a:blip>
              <a:srcRect b="0" l="0" r="0" t="0"/>
              <a:stretch/>
            </p:blipFill>
            <p:spPr>
              <a:xfrm>
                <a:off x="713937" y="2908242"/>
                <a:ext cx="554911" cy="554915"/>
              </a:xfrm>
              <a:prstGeom prst="rect">
                <a:avLst/>
              </a:prstGeom>
              <a:noFill/>
              <a:ln>
                <a:noFill/>
              </a:ln>
            </p:spPr>
          </p:pic>
          <p:pic>
            <p:nvPicPr>
              <p:cNvPr descr="Wind Turbines outline" id="463" name="Google Shape;463;p41"/>
              <p:cNvPicPr preferRelativeResize="0"/>
              <p:nvPr/>
            </p:nvPicPr>
            <p:blipFill rotWithShape="1">
              <a:blip r:embed="rId10">
                <a:alphaModFix/>
              </a:blip>
              <a:srcRect b="0" l="0" r="0" t="0"/>
              <a:stretch/>
            </p:blipFill>
            <p:spPr>
              <a:xfrm>
                <a:off x="713937" y="2372722"/>
                <a:ext cx="554911" cy="554915"/>
              </a:xfrm>
              <a:prstGeom prst="rect">
                <a:avLst/>
              </a:prstGeom>
              <a:noFill/>
              <a:ln>
                <a:noFill/>
              </a:ln>
            </p:spPr>
          </p:pic>
          <p:sp>
            <p:nvSpPr>
              <p:cNvPr id="464" name="Google Shape;464;p41"/>
              <p:cNvSpPr txBox="1"/>
              <p:nvPr/>
            </p:nvSpPr>
            <p:spPr>
              <a:xfrm>
                <a:off x="555813" y="3966417"/>
                <a:ext cx="966900" cy="1230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i="0" lang="en-GB" sz="1200" u="none" cap="none" strike="noStrike">
                    <a:solidFill>
                      <a:srgbClr val="000000"/>
                    </a:solidFill>
                    <a:latin typeface="Open Sans"/>
                    <a:ea typeface="Open Sans"/>
                    <a:cs typeface="Open Sans"/>
                    <a:sym typeface="Open Sans"/>
                  </a:rPr>
                  <a:t>Generators</a:t>
                </a:r>
                <a:endParaRPr sz="1200">
                  <a:latin typeface="Open Sans"/>
                  <a:ea typeface="Open Sans"/>
                  <a:cs typeface="Open Sans"/>
                  <a:sym typeface="Open Sans"/>
                </a:endParaRPr>
              </a:p>
            </p:txBody>
          </p:sp>
          <p:sp>
            <p:nvSpPr>
              <p:cNvPr id="465" name="Google Shape;465;p41"/>
              <p:cNvSpPr/>
              <p:nvPr/>
            </p:nvSpPr>
            <p:spPr>
              <a:xfrm>
                <a:off x="676114" y="4219763"/>
                <a:ext cx="729000" cy="586200"/>
              </a:xfrm>
              <a:prstGeom prst="rect">
                <a:avLst/>
              </a:prstGeom>
              <a:solidFill>
                <a:schemeClr val="dk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Electricity </a:t>
                </a:r>
                <a:br>
                  <a:rPr lang="en-GB" sz="1200">
                    <a:solidFill>
                      <a:schemeClr val="lt2"/>
                    </a:solidFill>
                    <a:latin typeface="Open Sans"/>
                    <a:ea typeface="Open Sans"/>
                    <a:cs typeface="Open Sans"/>
                    <a:sym typeface="Open Sans"/>
                  </a:rPr>
                </a:br>
                <a:r>
                  <a:rPr lang="en-GB" sz="1200">
                    <a:solidFill>
                      <a:schemeClr val="lt2"/>
                    </a:solidFill>
                    <a:latin typeface="Open Sans"/>
                    <a:ea typeface="Open Sans"/>
                    <a:cs typeface="Open Sans"/>
                    <a:sym typeface="Open Sans"/>
                  </a:rPr>
                  <a:t>mix </a:t>
                </a:r>
                <a:endParaRPr sz="1200">
                  <a:solidFill>
                    <a:schemeClr val="lt2"/>
                  </a:solidFill>
                  <a:latin typeface="Open Sans"/>
                  <a:ea typeface="Open Sans"/>
                  <a:cs typeface="Open Sans"/>
                  <a:sym typeface="Open Sans"/>
                </a:endParaRPr>
              </a:p>
            </p:txBody>
          </p:sp>
          <p:cxnSp>
            <p:nvCxnSpPr>
              <p:cNvPr id="466" name="Google Shape;466;p41"/>
              <p:cNvCxnSpPr>
                <a:stCxn id="464" idx="2"/>
                <a:endCxn id="465" idx="0"/>
              </p:cNvCxnSpPr>
              <p:nvPr/>
            </p:nvCxnSpPr>
            <p:spPr>
              <a:xfrm flipH="1" rot="-5400000">
                <a:off x="974913" y="4153767"/>
                <a:ext cx="130200" cy="1500"/>
              </a:xfrm>
              <a:prstGeom prst="bentConnector3">
                <a:avLst>
                  <a:gd fmla="val 50056" name="adj1"/>
                </a:avLst>
              </a:prstGeom>
              <a:noFill/>
              <a:ln cap="flat" cmpd="sng" w="9525">
                <a:solidFill>
                  <a:schemeClr val="dk2"/>
                </a:solidFill>
                <a:prstDash val="dot"/>
                <a:round/>
                <a:headEnd len="med" w="med" type="none"/>
                <a:tailEnd len="med" w="med" type="none"/>
              </a:ln>
            </p:spPr>
          </p:cxnSp>
        </p:grpSp>
        <p:sp>
          <p:nvSpPr>
            <p:cNvPr id="467" name="Google Shape;467;p41"/>
            <p:cNvSpPr/>
            <p:nvPr/>
          </p:nvSpPr>
          <p:spPr>
            <a:xfrm>
              <a:off x="1402567" y="4219513"/>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grpSp>
      <p:grpSp>
        <p:nvGrpSpPr>
          <p:cNvPr id="468" name="Google Shape;468;p41"/>
          <p:cNvGrpSpPr/>
          <p:nvPr/>
        </p:nvGrpSpPr>
        <p:grpSpPr>
          <a:xfrm>
            <a:off x="1903271" y="3528205"/>
            <a:ext cx="3146379" cy="3686064"/>
            <a:chOff x="1268847" y="2352137"/>
            <a:chExt cx="2097586" cy="2457376"/>
          </a:xfrm>
        </p:grpSpPr>
        <p:sp>
          <p:nvSpPr>
            <p:cNvPr id="469" name="Google Shape;469;p41"/>
            <p:cNvSpPr/>
            <p:nvPr/>
          </p:nvSpPr>
          <p:spPr>
            <a:xfrm>
              <a:off x="3232933" y="4219515"/>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pic>
          <p:nvPicPr>
            <p:cNvPr descr="Electric Tower outline" id="470" name="Google Shape;470;p41"/>
            <p:cNvPicPr preferRelativeResize="0"/>
            <p:nvPr/>
          </p:nvPicPr>
          <p:blipFill rotWithShape="1">
            <a:blip r:embed="rId11">
              <a:alphaModFix/>
            </a:blip>
            <a:srcRect b="0" l="13287" r="10868" t="0"/>
            <a:stretch/>
          </p:blipFill>
          <p:spPr>
            <a:xfrm>
              <a:off x="1719930" y="2874269"/>
              <a:ext cx="472389" cy="622860"/>
            </a:xfrm>
            <a:prstGeom prst="rect">
              <a:avLst/>
            </a:prstGeom>
            <a:noFill/>
            <a:ln>
              <a:noFill/>
            </a:ln>
          </p:spPr>
        </p:pic>
        <p:pic>
          <p:nvPicPr>
            <p:cNvPr descr="Ecommerce outline" id="471" name="Google Shape;471;p41"/>
            <p:cNvPicPr preferRelativeResize="0"/>
            <p:nvPr/>
          </p:nvPicPr>
          <p:blipFill rotWithShape="1">
            <a:blip r:embed="rId12">
              <a:alphaModFix/>
            </a:blip>
            <a:srcRect b="0" l="18865" r="21358" t="0"/>
            <a:stretch/>
          </p:blipFill>
          <p:spPr>
            <a:xfrm>
              <a:off x="2656033" y="2808501"/>
              <a:ext cx="450954" cy="754397"/>
            </a:xfrm>
            <a:prstGeom prst="rect">
              <a:avLst/>
            </a:prstGeom>
            <a:noFill/>
            <a:ln>
              <a:noFill/>
            </a:ln>
          </p:spPr>
        </p:pic>
        <p:sp>
          <p:nvSpPr>
            <p:cNvPr id="472" name="Google Shape;472;p41"/>
            <p:cNvSpPr txBox="1"/>
            <p:nvPr/>
          </p:nvSpPr>
          <p:spPr>
            <a:xfrm>
              <a:off x="2496129" y="3558985"/>
              <a:ext cx="748500" cy="195900"/>
            </a:xfrm>
            <a:prstGeom prst="rect">
              <a:avLst/>
            </a:prstGeom>
            <a:noFill/>
            <a:ln>
              <a:noFill/>
            </a:ln>
          </p:spPr>
          <p:txBody>
            <a:bodyPr anchorCtr="0" anchor="t" bIns="108000" lIns="0" spcFirstLastPara="1" rIns="0" wrap="square" tIns="0">
              <a:spAutoFit/>
            </a:bodyPr>
            <a:lstStyle/>
            <a:p>
              <a:pPr indent="0" lvl="0" marL="0" marR="0" rtl="0" algn="ctr">
                <a:spcBef>
                  <a:spcPts val="0"/>
                </a:spcBef>
                <a:spcAft>
                  <a:spcPts val="0"/>
                </a:spcAft>
                <a:buNone/>
              </a:pPr>
              <a:r>
                <a:rPr i="0" lang="en-GB" sz="1200" u="none" cap="none" strike="noStrike">
                  <a:solidFill>
                    <a:srgbClr val="000000"/>
                  </a:solidFill>
                  <a:latin typeface="Open Sans"/>
                  <a:ea typeface="Open Sans"/>
                  <a:cs typeface="Open Sans"/>
                  <a:sym typeface="Open Sans"/>
                </a:rPr>
                <a:t>Supplier</a:t>
              </a:r>
              <a:endParaRPr sz="1200">
                <a:latin typeface="Open Sans"/>
                <a:ea typeface="Open Sans"/>
                <a:cs typeface="Open Sans"/>
                <a:sym typeface="Open Sans"/>
              </a:endParaRPr>
            </a:p>
          </p:txBody>
        </p:sp>
        <p:sp>
          <p:nvSpPr>
            <p:cNvPr id="473" name="Google Shape;473;p41"/>
            <p:cNvSpPr txBox="1"/>
            <p:nvPr/>
          </p:nvSpPr>
          <p:spPr>
            <a:xfrm>
              <a:off x="1398176" y="3488045"/>
              <a:ext cx="1089000" cy="2463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latin typeface="Open Sans"/>
                  <a:ea typeface="Open Sans"/>
                  <a:cs typeface="Open Sans"/>
                  <a:sym typeface="Open Sans"/>
                </a:rPr>
                <a:t>Transmission &amp; Distribution</a:t>
              </a:r>
              <a:endParaRPr sz="1200">
                <a:latin typeface="Open Sans"/>
                <a:ea typeface="Open Sans"/>
                <a:cs typeface="Open Sans"/>
                <a:sym typeface="Open Sans"/>
              </a:endParaRPr>
            </a:p>
          </p:txBody>
        </p:sp>
        <p:cxnSp>
          <p:nvCxnSpPr>
            <p:cNvPr id="474" name="Google Shape;474;p41"/>
            <p:cNvCxnSpPr>
              <a:stCxn id="470" idx="3"/>
              <a:endCxn id="471" idx="1"/>
            </p:cNvCxnSpPr>
            <p:nvPr/>
          </p:nvCxnSpPr>
          <p:spPr>
            <a:xfrm>
              <a:off x="2192320" y="3185699"/>
              <a:ext cx="463800" cy="300"/>
            </a:xfrm>
            <a:prstGeom prst="curvedConnector3">
              <a:avLst>
                <a:gd fmla="val 49991" name="adj1"/>
              </a:avLst>
            </a:prstGeom>
            <a:noFill/>
            <a:ln cap="flat" cmpd="sng" w="19050">
              <a:solidFill>
                <a:srgbClr val="70AD47"/>
              </a:solidFill>
              <a:prstDash val="solid"/>
              <a:miter lim="800000"/>
              <a:headEnd len="sm" w="sm" type="none"/>
              <a:tailEnd len="med" w="med" type="triangle"/>
            </a:ln>
          </p:spPr>
        </p:cxnSp>
        <p:sp>
          <p:nvSpPr>
            <p:cNvPr id="475" name="Google Shape;475;p41"/>
            <p:cNvSpPr txBox="1"/>
            <p:nvPr/>
          </p:nvSpPr>
          <p:spPr>
            <a:xfrm>
              <a:off x="1876313" y="2352137"/>
              <a:ext cx="1154700" cy="2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latin typeface="Open Sans"/>
                  <a:ea typeface="Open Sans"/>
                  <a:cs typeface="Open Sans"/>
                  <a:sym typeface="Open Sans"/>
                </a:rPr>
                <a:t>Half-hourly</a:t>
              </a:r>
              <a:r>
                <a:rPr i="0" lang="en-GB" sz="1200" u="none" cap="none" strike="noStrike">
                  <a:solidFill>
                    <a:srgbClr val="000000"/>
                  </a:solidFill>
                  <a:latin typeface="Open Sans"/>
                  <a:ea typeface="Open Sans"/>
                  <a:cs typeface="Open Sans"/>
                  <a:sym typeface="Open Sans"/>
                </a:rPr>
                <a:t> emissions by supplier</a:t>
              </a:r>
              <a:endParaRPr sz="1500">
                <a:latin typeface="Open Sans"/>
                <a:ea typeface="Open Sans"/>
                <a:cs typeface="Open Sans"/>
                <a:sym typeface="Open Sans"/>
              </a:endParaRPr>
            </a:p>
          </p:txBody>
        </p:sp>
        <p:cxnSp>
          <p:nvCxnSpPr>
            <p:cNvPr id="476" name="Google Shape;476;p41"/>
            <p:cNvCxnSpPr>
              <a:stCxn id="470" idx="0"/>
              <a:endCxn id="475" idx="2"/>
            </p:cNvCxnSpPr>
            <p:nvPr/>
          </p:nvCxnSpPr>
          <p:spPr>
            <a:xfrm rot="-5400000">
              <a:off x="2074325" y="2495069"/>
              <a:ext cx="261000" cy="497400"/>
            </a:xfrm>
            <a:prstGeom prst="curvedConnector3">
              <a:avLst>
                <a:gd fmla="val 50025" name="adj1"/>
              </a:avLst>
            </a:prstGeom>
            <a:noFill/>
            <a:ln cap="flat" cmpd="sng" w="9525">
              <a:solidFill>
                <a:srgbClr val="70AD47"/>
              </a:solidFill>
              <a:prstDash val="dash"/>
              <a:round/>
              <a:headEnd len="sm" w="sm" type="none"/>
              <a:tailEnd len="sm" w="sm" type="none"/>
            </a:ln>
          </p:spPr>
        </p:cxnSp>
        <p:cxnSp>
          <p:nvCxnSpPr>
            <p:cNvPr id="477" name="Google Shape;477;p41"/>
            <p:cNvCxnSpPr>
              <a:stCxn id="475" idx="2"/>
              <a:endCxn id="471" idx="0"/>
            </p:cNvCxnSpPr>
            <p:nvPr/>
          </p:nvCxnSpPr>
          <p:spPr>
            <a:xfrm flipH="1" rot="-5400000">
              <a:off x="2569913" y="2496887"/>
              <a:ext cx="195300" cy="427800"/>
            </a:xfrm>
            <a:prstGeom prst="curvedConnector3">
              <a:avLst>
                <a:gd fmla="val 50016" name="adj1"/>
              </a:avLst>
            </a:prstGeom>
            <a:noFill/>
            <a:ln cap="flat" cmpd="sng" w="9525">
              <a:solidFill>
                <a:srgbClr val="70AD47"/>
              </a:solidFill>
              <a:prstDash val="dash"/>
              <a:round/>
              <a:headEnd len="sm" w="sm" type="none"/>
              <a:tailEnd len="sm" w="sm" type="none"/>
            </a:ln>
          </p:spPr>
        </p:cxnSp>
        <p:cxnSp>
          <p:nvCxnSpPr>
            <p:cNvPr id="478" name="Google Shape;478;p41"/>
            <p:cNvCxnSpPr>
              <a:stCxn id="462" idx="3"/>
              <a:endCxn id="470" idx="1"/>
            </p:cNvCxnSpPr>
            <p:nvPr/>
          </p:nvCxnSpPr>
          <p:spPr>
            <a:xfrm>
              <a:off x="1268847" y="3185699"/>
              <a:ext cx="451200" cy="300"/>
            </a:xfrm>
            <a:prstGeom prst="curvedConnector3">
              <a:avLst>
                <a:gd fmla="val 50014" name="adj1"/>
              </a:avLst>
            </a:prstGeom>
            <a:noFill/>
            <a:ln cap="flat" cmpd="sng" w="19050">
              <a:solidFill>
                <a:srgbClr val="70AD47"/>
              </a:solidFill>
              <a:prstDash val="solid"/>
              <a:miter lim="800000"/>
              <a:headEnd len="sm" w="sm" type="none"/>
              <a:tailEnd len="med" w="med" type="triangle"/>
            </a:ln>
          </p:spPr>
        </p:cxnSp>
        <p:sp>
          <p:nvSpPr>
            <p:cNvPr id="479" name="Google Shape;479;p41"/>
            <p:cNvSpPr/>
            <p:nvPr/>
          </p:nvSpPr>
          <p:spPr>
            <a:xfrm>
              <a:off x="1580541" y="4219763"/>
              <a:ext cx="729000" cy="586200"/>
            </a:xfrm>
            <a:prstGeom prst="rect">
              <a:avLst/>
            </a:prstGeom>
            <a:solidFill>
              <a:schemeClr val="dk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Half-hourly grid intensity</a:t>
              </a:r>
              <a:endParaRPr sz="1200">
                <a:solidFill>
                  <a:schemeClr val="lt2"/>
                </a:solidFill>
                <a:latin typeface="Open Sans"/>
                <a:ea typeface="Open Sans"/>
                <a:cs typeface="Open Sans"/>
                <a:sym typeface="Open Sans"/>
              </a:endParaRPr>
            </a:p>
          </p:txBody>
        </p:sp>
        <p:sp>
          <p:nvSpPr>
            <p:cNvPr id="480" name="Google Shape;480;p41"/>
            <p:cNvSpPr/>
            <p:nvPr/>
          </p:nvSpPr>
          <p:spPr>
            <a:xfrm>
              <a:off x="2504586" y="4219763"/>
              <a:ext cx="729000" cy="586200"/>
            </a:xfrm>
            <a:prstGeom prst="rect">
              <a:avLst/>
            </a:prstGeom>
            <a:solidFill>
              <a:schemeClr val="dk2"/>
            </a:solidFill>
            <a:ln>
              <a:noFill/>
            </a:ln>
          </p:spPr>
          <p:txBody>
            <a:bodyPr anchorCtr="0" anchor="ctr" bIns="54000" lIns="54000" spcFirstLastPara="1" rIns="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Energy retail.</a:t>
              </a:r>
              <a:endParaRPr sz="1200">
                <a:solidFill>
                  <a:schemeClr val="lt2"/>
                </a:solidFill>
                <a:latin typeface="Open Sans"/>
                <a:ea typeface="Open Sans"/>
                <a:cs typeface="Open Sans"/>
                <a:sym typeface="Open Sans"/>
              </a:endParaRPr>
            </a:p>
          </p:txBody>
        </p:sp>
        <p:cxnSp>
          <p:nvCxnSpPr>
            <p:cNvPr id="481" name="Google Shape;481;p41"/>
            <p:cNvCxnSpPr>
              <a:stCxn id="473" idx="2"/>
              <a:endCxn id="479" idx="0"/>
            </p:cNvCxnSpPr>
            <p:nvPr/>
          </p:nvCxnSpPr>
          <p:spPr>
            <a:xfrm flipH="1" rot="-5400000">
              <a:off x="1701176" y="3975845"/>
              <a:ext cx="485400" cy="2400"/>
            </a:xfrm>
            <a:prstGeom prst="bentConnector3">
              <a:avLst>
                <a:gd fmla="val 50002" name="adj1"/>
              </a:avLst>
            </a:prstGeom>
            <a:noFill/>
            <a:ln cap="flat" cmpd="sng" w="9525">
              <a:solidFill>
                <a:schemeClr val="dk2"/>
              </a:solidFill>
              <a:prstDash val="dot"/>
              <a:round/>
              <a:headEnd len="med" w="med" type="none"/>
              <a:tailEnd len="med" w="med" type="none"/>
            </a:ln>
          </p:spPr>
        </p:cxnSp>
        <p:cxnSp>
          <p:nvCxnSpPr>
            <p:cNvPr id="482" name="Google Shape;482;p41"/>
            <p:cNvCxnSpPr>
              <a:stCxn id="472" idx="2"/>
              <a:endCxn id="480" idx="0"/>
            </p:cNvCxnSpPr>
            <p:nvPr/>
          </p:nvCxnSpPr>
          <p:spPr>
            <a:xfrm rot="5400000">
              <a:off x="2637279" y="3986785"/>
              <a:ext cx="465000" cy="1200"/>
            </a:xfrm>
            <a:prstGeom prst="bentConnector3">
              <a:avLst>
                <a:gd fmla="val 49987" name="adj1"/>
              </a:avLst>
            </a:prstGeom>
            <a:noFill/>
            <a:ln cap="flat" cmpd="sng" w="9525">
              <a:solidFill>
                <a:schemeClr val="dk2"/>
              </a:solidFill>
              <a:prstDash val="dot"/>
              <a:round/>
              <a:headEnd len="med" w="med" type="none"/>
              <a:tailEnd len="med" w="med" type="none"/>
            </a:ln>
          </p:spPr>
        </p:cxnSp>
        <p:sp>
          <p:nvSpPr>
            <p:cNvPr id="483" name="Google Shape;483;p41"/>
            <p:cNvSpPr/>
            <p:nvPr/>
          </p:nvSpPr>
          <p:spPr>
            <a:xfrm>
              <a:off x="2305945" y="4223313"/>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grpSp>
      <p:grpSp>
        <p:nvGrpSpPr>
          <p:cNvPr id="484" name="Google Shape;484;p41"/>
          <p:cNvGrpSpPr/>
          <p:nvPr/>
        </p:nvGrpSpPr>
        <p:grpSpPr>
          <a:xfrm>
            <a:off x="1014188" y="7288015"/>
            <a:ext cx="16194150" cy="899550"/>
            <a:chOff x="676125" y="4873000"/>
            <a:chExt cx="10796100" cy="599700"/>
          </a:xfrm>
        </p:grpSpPr>
        <p:sp>
          <p:nvSpPr>
            <p:cNvPr id="485" name="Google Shape;485;p41"/>
            <p:cNvSpPr/>
            <p:nvPr/>
          </p:nvSpPr>
          <p:spPr>
            <a:xfrm>
              <a:off x="676125" y="4873000"/>
              <a:ext cx="10796100" cy="599700"/>
            </a:xfrm>
            <a:prstGeom prst="rect">
              <a:avLst/>
            </a:prstGeom>
            <a:solidFill>
              <a:schemeClr val="dk2"/>
            </a:solidFill>
            <a:ln>
              <a:noFill/>
            </a:ln>
          </p:spPr>
          <p:txBody>
            <a:bodyPr anchorCtr="0" anchor="ctr" bIns="54000" lIns="702000" spcFirstLastPara="1" rIns="54000" wrap="square" tIns="54000">
              <a:noAutofit/>
            </a:bodyPr>
            <a:lstStyle/>
            <a:p>
              <a:pPr indent="0" lvl="0" marL="0" rtl="0" algn="l">
                <a:spcBef>
                  <a:spcPts val="0"/>
                </a:spcBef>
                <a:spcAft>
                  <a:spcPts val="0"/>
                </a:spcAft>
                <a:buNone/>
              </a:pPr>
              <a:r>
                <a:rPr lang="en-GB" sz="1800">
                  <a:solidFill>
                    <a:schemeClr val="lt2"/>
                  </a:solidFill>
                  <a:latin typeface="Open Sans"/>
                  <a:ea typeface="Open Sans"/>
                  <a:cs typeface="Open Sans"/>
                  <a:sym typeface="Open Sans"/>
                </a:rPr>
                <a:t>Common approach: alignment on data, calculation and reporting </a:t>
              </a:r>
              <a:r>
                <a:rPr b="1" lang="en-GB" sz="1800">
                  <a:solidFill>
                    <a:schemeClr val="accent1"/>
                  </a:solidFill>
                  <a:latin typeface="Open Sans"/>
                  <a:ea typeface="Open Sans"/>
                  <a:cs typeface="Open Sans"/>
                  <a:sym typeface="Open Sans"/>
                </a:rPr>
                <a:t>implementation</a:t>
              </a:r>
              <a:r>
                <a:rPr lang="en-GB" sz="1800">
                  <a:solidFill>
                    <a:schemeClr val="lt2"/>
                  </a:solidFill>
                  <a:latin typeface="Open Sans"/>
                  <a:ea typeface="Open Sans"/>
                  <a:cs typeface="Open Sans"/>
                  <a:sym typeface="Open Sans"/>
                </a:rPr>
                <a:t>, supported by framework legal &amp; technical processes </a:t>
              </a:r>
              <a:br>
                <a:rPr lang="en-GB" sz="1800">
                  <a:solidFill>
                    <a:schemeClr val="lt2"/>
                  </a:solidFill>
                  <a:latin typeface="Open Sans"/>
                  <a:ea typeface="Open Sans"/>
                  <a:cs typeface="Open Sans"/>
                  <a:sym typeface="Open Sans"/>
                </a:rPr>
              </a:br>
              <a:r>
                <a:rPr lang="en-GB" sz="1800">
                  <a:solidFill>
                    <a:schemeClr val="lt2"/>
                  </a:solidFill>
                  <a:latin typeface="Open Sans"/>
                  <a:ea typeface="Open Sans"/>
                  <a:cs typeface="Open Sans"/>
                  <a:sym typeface="Open Sans"/>
                </a:rPr>
                <a:t>Entire process externally </a:t>
              </a:r>
              <a:r>
                <a:rPr b="1" lang="en-GB" sz="1800">
                  <a:solidFill>
                    <a:schemeClr val="accent1"/>
                  </a:solidFill>
                  <a:latin typeface="Open Sans"/>
                  <a:ea typeface="Open Sans"/>
                  <a:cs typeface="Open Sans"/>
                  <a:sym typeface="Open Sans"/>
                </a:rPr>
                <a:t>verified</a:t>
              </a:r>
              <a:r>
                <a:rPr lang="en-GB" sz="1800">
                  <a:solidFill>
                    <a:schemeClr val="lt2"/>
                  </a:solidFill>
                  <a:latin typeface="Open Sans"/>
                  <a:ea typeface="Open Sans"/>
                  <a:cs typeface="Open Sans"/>
                  <a:sym typeface="Open Sans"/>
                </a:rPr>
                <a:t> and </a:t>
              </a:r>
              <a:r>
                <a:rPr b="1" lang="en-GB" sz="1800">
                  <a:solidFill>
                    <a:schemeClr val="accent1"/>
                  </a:solidFill>
                  <a:latin typeface="Open Sans"/>
                  <a:ea typeface="Open Sans"/>
                  <a:cs typeface="Open Sans"/>
                  <a:sym typeface="Open Sans"/>
                </a:rPr>
                <a:t>assurable</a:t>
              </a:r>
              <a:br>
                <a:rPr lang="en-GB" sz="1800">
                  <a:solidFill>
                    <a:schemeClr val="lt2"/>
                  </a:solidFill>
                  <a:latin typeface="Open Sans"/>
                  <a:ea typeface="Open Sans"/>
                  <a:cs typeface="Open Sans"/>
                  <a:sym typeface="Open Sans"/>
                </a:rPr>
              </a:br>
              <a:r>
                <a:rPr lang="en-GB" sz="1800">
                  <a:solidFill>
                    <a:schemeClr val="lt2"/>
                  </a:solidFill>
                  <a:latin typeface="Open Sans"/>
                  <a:ea typeface="Open Sans"/>
                  <a:cs typeface="Open Sans"/>
                  <a:sym typeface="Open Sans"/>
                </a:rPr>
                <a:t>Data flows support </a:t>
              </a:r>
              <a:r>
                <a:rPr b="1" lang="en-GB" sz="1800">
                  <a:solidFill>
                    <a:schemeClr val="accent1"/>
                  </a:solidFill>
                  <a:latin typeface="Open Sans"/>
                  <a:ea typeface="Open Sans"/>
                  <a:cs typeface="Open Sans"/>
                  <a:sym typeface="Open Sans"/>
                </a:rPr>
                <a:t>measurement</a:t>
              </a:r>
              <a:r>
                <a:rPr lang="en-GB" sz="1800">
                  <a:solidFill>
                    <a:schemeClr val="lt2"/>
                  </a:solidFill>
                  <a:latin typeface="Open Sans"/>
                  <a:ea typeface="Open Sans"/>
                  <a:cs typeface="Open Sans"/>
                  <a:sym typeface="Open Sans"/>
                </a:rPr>
                <a:t>, </a:t>
              </a:r>
              <a:r>
                <a:rPr b="1" lang="en-GB" sz="1800">
                  <a:solidFill>
                    <a:schemeClr val="accent1"/>
                  </a:solidFill>
                  <a:latin typeface="Open Sans"/>
                  <a:ea typeface="Open Sans"/>
                  <a:cs typeface="Open Sans"/>
                  <a:sym typeface="Open Sans"/>
                </a:rPr>
                <a:t>reporting</a:t>
              </a:r>
              <a:r>
                <a:rPr lang="en-GB" sz="1800">
                  <a:solidFill>
                    <a:schemeClr val="lt2"/>
                  </a:solidFill>
                  <a:latin typeface="Open Sans"/>
                  <a:ea typeface="Open Sans"/>
                  <a:cs typeface="Open Sans"/>
                  <a:sym typeface="Open Sans"/>
                </a:rPr>
                <a:t> and </a:t>
              </a:r>
              <a:r>
                <a:rPr b="1" lang="en-GB" sz="1800">
                  <a:solidFill>
                    <a:schemeClr val="accent1"/>
                  </a:solidFill>
                  <a:latin typeface="Open Sans"/>
                  <a:ea typeface="Open Sans"/>
                  <a:cs typeface="Open Sans"/>
                  <a:sym typeface="Open Sans"/>
                </a:rPr>
                <a:t>verification</a:t>
              </a:r>
              <a:r>
                <a:rPr lang="en-GB" sz="1800">
                  <a:solidFill>
                    <a:schemeClr val="lt2"/>
                  </a:solidFill>
                  <a:latin typeface="Open Sans"/>
                  <a:ea typeface="Open Sans"/>
                  <a:cs typeface="Open Sans"/>
                  <a:sym typeface="Open Sans"/>
                </a:rPr>
                <a:t> (</a:t>
              </a:r>
              <a:r>
                <a:rPr b="1" lang="en-GB" sz="1800">
                  <a:solidFill>
                    <a:schemeClr val="accent1"/>
                  </a:solidFill>
                  <a:latin typeface="Open Sans"/>
                  <a:ea typeface="Open Sans"/>
                  <a:cs typeface="Open Sans"/>
                  <a:sym typeface="Open Sans"/>
                </a:rPr>
                <a:t>MRV</a:t>
              </a:r>
              <a:r>
                <a:rPr lang="en-GB" sz="1800">
                  <a:solidFill>
                    <a:schemeClr val="lt2"/>
                  </a:solidFill>
                  <a:latin typeface="Open Sans"/>
                  <a:ea typeface="Open Sans"/>
                  <a:cs typeface="Open Sans"/>
                  <a:sym typeface="Open Sans"/>
                </a:rPr>
                <a:t>) which then can be used in incentives</a:t>
              </a:r>
              <a:endParaRPr sz="1800">
                <a:solidFill>
                  <a:schemeClr val="lt2"/>
                </a:solidFill>
                <a:latin typeface="Open Sans"/>
                <a:ea typeface="Open Sans"/>
                <a:cs typeface="Open Sans"/>
                <a:sym typeface="Open Sans"/>
              </a:endParaRPr>
            </a:p>
          </p:txBody>
        </p:sp>
        <p:grpSp>
          <p:nvGrpSpPr>
            <p:cNvPr id="486" name="Google Shape;486;p41"/>
            <p:cNvGrpSpPr/>
            <p:nvPr/>
          </p:nvGrpSpPr>
          <p:grpSpPr>
            <a:xfrm>
              <a:off x="741463" y="5015959"/>
              <a:ext cx="331446" cy="344106"/>
              <a:chOff x="4158282" y="777462"/>
              <a:chExt cx="246300" cy="246300"/>
            </a:xfrm>
          </p:grpSpPr>
          <p:sp>
            <p:nvSpPr>
              <p:cNvPr id="487" name="Google Shape;487;p41"/>
              <p:cNvSpPr/>
              <p:nvPr/>
            </p:nvSpPr>
            <p:spPr>
              <a:xfrm>
                <a:off x="4158282" y="777462"/>
                <a:ext cx="246300" cy="246300"/>
              </a:xfrm>
              <a:prstGeom prst="ellipse">
                <a:avLst/>
              </a:prstGeom>
              <a:solidFill>
                <a:schemeClr val="accent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488" name="Google Shape;488;p41"/>
              <p:cNvSpPr/>
              <p:nvPr/>
            </p:nvSpPr>
            <p:spPr>
              <a:xfrm>
                <a:off x="4174025" y="793217"/>
                <a:ext cx="214800" cy="214800"/>
              </a:xfrm>
              <a:prstGeom prst="ellipse">
                <a:avLst/>
              </a:prstGeom>
              <a:solidFill>
                <a:schemeClr val="dk2"/>
              </a:solidFill>
              <a:ln>
                <a:noFill/>
              </a:ln>
            </p:spPr>
            <p:txBody>
              <a:bodyPr anchorCtr="0" anchor="ctr" bIns="0" lIns="0" spcFirstLastPara="1" rIns="0" wrap="square" tIns="0">
                <a:noAutofit/>
              </a:bodyPr>
              <a:lstStyle/>
              <a:p>
                <a:pPr indent="0" lvl="0" marL="0" rtl="0" algn="ctr">
                  <a:spcBef>
                    <a:spcPts val="0"/>
                  </a:spcBef>
                  <a:spcAft>
                    <a:spcPts val="0"/>
                  </a:spcAft>
                  <a:buNone/>
                </a:pPr>
                <a:r>
                  <a:rPr lang="en-GB" sz="2700">
                    <a:solidFill>
                      <a:schemeClr val="accent1"/>
                    </a:solidFill>
                    <a:latin typeface="Open Sans ExtraBold"/>
                    <a:ea typeface="Open Sans ExtraBold"/>
                    <a:cs typeface="Open Sans ExtraBold"/>
                    <a:sym typeface="Open Sans ExtraBold"/>
                  </a:rPr>
                  <a:t>P</a:t>
                </a:r>
                <a:endParaRPr sz="2700">
                  <a:solidFill>
                    <a:schemeClr val="accent1"/>
                  </a:solidFill>
                  <a:latin typeface="Open Sans ExtraBold"/>
                  <a:ea typeface="Open Sans ExtraBold"/>
                  <a:cs typeface="Open Sans ExtraBold"/>
                  <a:sym typeface="Open Sans ExtraBold"/>
                </a:endParaRPr>
              </a:p>
            </p:txBody>
          </p:sp>
        </p:grpSp>
      </p:grpSp>
      <p:grpSp>
        <p:nvGrpSpPr>
          <p:cNvPr id="489" name="Google Shape;489;p41"/>
          <p:cNvGrpSpPr/>
          <p:nvPr/>
        </p:nvGrpSpPr>
        <p:grpSpPr>
          <a:xfrm>
            <a:off x="6599632" y="3631256"/>
            <a:ext cx="4180814" cy="3564150"/>
            <a:chOff x="4399754" y="2420838"/>
            <a:chExt cx="2787209" cy="2376100"/>
          </a:xfrm>
        </p:grpSpPr>
        <p:pic>
          <p:nvPicPr>
            <p:cNvPr descr="Cloud Computing outline" id="453" name="Google Shape;453;p41"/>
            <p:cNvPicPr preferRelativeResize="0"/>
            <p:nvPr/>
          </p:nvPicPr>
          <p:blipFill rotWithShape="1">
            <a:blip r:embed="rId13">
              <a:alphaModFix/>
            </a:blip>
            <a:srcRect b="-8896" l="0" r="7868" t="4848"/>
            <a:stretch/>
          </p:blipFill>
          <p:spPr>
            <a:xfrm>
              <a:off x="6039636" y="2671702"/>
              <a:ext cx="919025" cy="1037925"/>
            </a:xfrm>
            <a:prstGeom prst="rect">
              <a:avLst/>
            </a:prstGeom>
            <a:noFill/>
            <a:ln>
              <a:noFill/>
            </a:ln>
          </p:spPr>
        </p:pic>
        <p:cxnSp>
          <p:nvCxnSpPr>
            <p:cNvPr id="490" name="Google Shape;490;p41"/>
            <p:cNvCxnSpPr>
              <a:stCxn id="491" idx="0"/>
              <a:endCxn id="453" idx="1"/>
            </p:cNvCxnSpPr>
            <p:nvPr/>
          </p:nvCxnSpPr>
          <p:spPr>
            <a:xfrm>
              <a:off x="5452520" y="3185699"/>
              <a:ext cx="587100" cy="5100"/>
            </a:xfrm>
            <a:prstGeom prst="curvedConnector3">
              <a:avLst>
                <a:gd fmla="val 50001" name="adj1"/>
              </a:avLst>
            </a:prstGeom>
            <a:noFill/>
            <a:ln cap="flat" cmpd="sng" w="19050">
              <a:solidFill>
                <a:srgbClr val="70AD47"/>
              </a:solidFill>
              <a:prstDash val="solid"/>
              <a:miter lim="800000"/>
              <a:headEnd len="sm" w="sm" type="none"/>
              <a:tailEnd len="med" w="med" type="triangle"/>
            </a:ln>
          </p:spPr>
        </p:cxnSp>
        <p:sp>
          <p:nvSpPr>
            <p:cNvPr id="492" name="Google Shape;492;p41"/>
            <p:cNvSpPr txBox="1"/>
            <p:nvPr/>
          </p:nvSpPr>
          <p:spPr>
            <a:xfrm>
              <a:off x="5640164" y="3497361"/>
              <a:ext cx="1546800" cy="369300"/>
            </a:xfrm>
            <a:prstGeom prst="rect">
              <a:avLst/>
            </a:prstGeom>
            <a:noFill/>
            <a:ln>
              <a:noFill/>
            </a:ln>
          </p:spPr>
          <p:txBody>
            <a:bodyPr anchorCtr="0" anchor="t" bIns="68550" lIns="0" spcFirstLastPara="1" rIns="0" wrap="square" tIns="68550">
              <a:spAutoFit/>
            </a:bodyPr>
            <a:lstStyle/>
            <a:p>
              <a:pPr indent="0" lvl="0" marL="0" marR="0" rtl="0" algn="ctr">
                <a:spcBef>
                  <a:spcPts val="0"/>
                </a:spcBef>
                <a:spcAft>
                  <a:spcPts val="0"/>
                </a:spcAft>
                <a:buNone/>
              </a:pPr>
              <a:r>
                <a:rPr lang="en-GB" sz="1500">
                  <a:latin typeface="Open Sans SemiBold"/>
                  <a:ea typeface="Open Sans SemiBold"/>
                  <a:cs typeface="Open Sans SemiBold"/>
                  <a:sym typeface="Open Sans SemiBold"/>
                </a:rPr>
                <a:t>Software</a:t>
              </a:r>
              <a:r>
                <a:rPr i="0" lang="en-GB" sz="1500" u="none" cap="none" strike="noStrike">
                  <a:solidFill>
                    <a:srgbClr val="000000"/>
                  </a:solidFill>
                  <a:latin typeface="Open Sans SemiBold"/>
                  <a:ea typeface="Open Sans SemiBold"/>
                  <a:cs typeface="Open Sans SemiBold"/>
                  <a:sym typeface="Open Sans SemiBold"/>
                </a:rPr>
                <a:t> applications</a:t>
              </a:r>
              <a:endParaRPr i="0" sz="1500" u="none" cap="none" strike="noStrike">
                <a:solidFill>
                  <a:srgbClr val="000000"/>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GB" sz="1200">
                  <a:latin typeface="Open Sans"/>
                  <a:ea typeface="Open Sans"/>
                  <a:cs typeface="Open Sans"/>
                  <a:sym typeface="Open Sans"/>
                </a:rPr>
                <a:t>(carbon &amp; finance)</a:t>
              </a:r>
              <a:endParaRPr sz="1200">
                <a:latin typeface="Open Sans"/>
                <a:ea typeface="Open Sans"/>
                <a:cs typeface="Open Sans"/>
                <a:sym typeface="Open Sans"/>
              </a:endParaRPr>
            </a:p>
          </p:txBody>
        </p:sp>
        <p:sp>
          <p:nvSpPr>
            <p:cNvPr id="493" name="Google Shape;493;p41"/>
            <p:cNvSpPr/>
            <p:nvPr/>
          </p:nvSpPr>
          <p:spPr>
            <a:xfrm>
              <a:off x="6050956" y="4210738"/>
              <a:ext cx="729000" cy="586200"/>
            </a:xfrm>
            <a:prstGeom prst="rect">
              <a:avLst/>
            </a:prstGeom>
            <a:solidFill>
              <a:schemeClr val="dk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Solutions access and analyse data.</a:t>
              </a:r>
              <a:endParaRPr sz="1200">
                <a:solidFill>
                  <a:schemeClr val="lt2"/>
                </a:solidFill>
                <a:latin typeface="Open Sans"/>
                <a:ea typeface="Open Sans"/>
                <a:cs typeface="Open Sans"/>
                <a:sym typeface="Open Sans"/>
              </a:endParaRPr>
            </a:p>
          </p:txBody>
        </p:sp>
        <p:sp>
          <p:nvSpPr>
            <p:cNvPr id="494" name="Google Shape;494;p41"/>
            <p:cNvSpPr/>
            <p:nvPr/>
          </p:nvSpPr>
          <p:spPr>
            <a:xfrm>
              <a:off x="6775655" y="4210725"/>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cxnSp>
          <p:nvCxnSpPr>
            <p:cNvPr id="495" name="Google Shape;495;p41"/>
            <p:cNvCxnSpPr>
              <a:stCxn id="492" idx="2"/>
              <a:endCxn id="493" idx="0"/>
            </p:cNvCxnSpPr>
            <p:nvPr/>
          </p:nvCxnSpPr>
          <p:spPr>
            <a:xfrm flipH="1" rot="-5400000">
              <a:off x="6242414" y="4037811"/>
              <a:ext cx="344100" cy="1800"/>
            </a:xfrm>
            <a:prstGeom prst="bentConnector3">
              <a:avLst>
                <a:gd fmla="val 49997" name="adj1"/>
              </a:avLst>
            </a:prstGeom>
            <a:noFill/>
            <a:ln cap="flat" cmpd="sng" w="9525">
              <a:solidFill>
                <a:schemeClr val="dk2"/>
              </a:solidFill>
              <a:prstDash val="dot"/>
              <a:round/>
              <a:headEnd len="med" w="med" type="none"/>
              <a:tailEnd len="med" w="med" type="none"/>
            </a:ln>
          </p:spPr>
        </p:cxnSp>
        <p:cxnSp>
          <p:nvCxnSpPr>
            <p:cNvPr id="496" name="Google Shape;496;p41"/>
            <p:cNvCxnSpPr>
              <a:stCxn id="491" idx="1"/>
              <a:endCxn id="497" idx="4"/>
            </p:cNvCxnSpPr>
            <p:nvPr/>
          </p:nvCxnSpPr>
          <p:spPr>
            <a:xfrm rot="-5400000">
              <a:off x="5105926" y="2801306"/>
              <a:ext cx="222000" cy="1200"/>
            </a:xfrm>
            <a:prstGeom prst="curvedConnector3">
              <a:avLst>
                <a:gd fmla="val 50005" name="adj1"/>
              </a:avLst>
            </a:prstGeom>
            <a:noFill/>
            <a:ln cap="flat" cmpd="sng" w="9525">
              <a:solidFill>
                <a:srgbClr val="F06292"/>
              </a:solidFill>
              <a:prstDash val="dash"/>
              <a:miter lim="800000"/>
              <a:headEnd len="sm" w="sm" type="none"/>
              <a:tailEnd len="med" w="med" type="none"/>
            </a:ln>
          </p:spPr>
        </p:cxnSp>
        <p:cxnSp>
          <p:nvCxnSpPr>
            <p:cNvPr id="498" name="Google Shape;498;p41"/>
            <p:cNvCxnSpPr>
              <a:stCxn id="453" idx="1"/>
              <a:endCxn id="497" idx="6"/>
            </p:cNvCxnSpPr>
            <p:nvPr/>
          </p:nvCxnSpPr>
          <p:spPr>
            <a:xfrm rot="10800000">
              <a:off x="5277336" y="2631165"/>
              <a:ext cx="762300" cy="559500"/>
            </a:xfrm>
            <a:prstGeom prst="curvedConnector3">
              <a:avLst>
                <a:gd fmla="val 49994" name="adj1"/>
              </a:avLst>
            </a:prstGeom>
            <a:noFill/>
            <a:ln cap="flat" cmpd="sng" w="9525">
              <a:solidFill>
                <a:srgbClr val="F06292"/>
              </a:solidFill>
              <a:prstDash val="dash"/>
              <a:miter lim="800000"/>
              <a:headEnd len="sm" w="sm" type="none"/>
              <a:tailEnd len="med" w="med" type="none"/>
            </a:ln>
          </p:spPr>
        </p:cxnSp>
        <p:cxnSp>
          <p:nvCxnSpPr>
            <p:cNvPr id="499" name="Google Shape;499;p41"/>
            <p:cNvCxnSpPr>
              <a:stCxn id="500" idx="0"/>
              <a:endCxn id="497" idx="2"/>
            </p:cNvCxnSpPr>
            <p:nvPr/>
          </p:nvCxnSpPr>
          <p:spPr>
            <a:xfrm rot="-5400000">
              <a:off x="4547054" y="2483701"/>
              <a:ext cx="463500" cy="758100"/>
            </a:xfrm>
            <a:prstGeom prst="curvedConnector2">
              <a:avLst/>
            </a:prstGeom>
            <a:noFill/>
            <a:ln cap="flat" cmpd="sng" w="9525">
              <a:solidFill>
                <a:srgbClr val="F06292"/>
              </a:solidFill>
              <a:prstDash val="dash"/>
              <a:miter lim="800000"/>
              <a:headEnd len="sm" w="sm" type="none"/>
              <a:tailEnd len="med" w="med" type="none"/>
            </a:ln>
          </p:spPr>
        </p:cxnSp>
        <p:sp>
          <p:nvSpPr>
            <p:cNvPr id="497" name="Google Shape;497;p41"/>
            <p:cNvSpPr/>
            <p:nvPr/>
          </p:nvSpPr>
          <p:spPr>
            <a:xfrm>
              <a:off x="5157728" y="2571184"/>
              <a:ext cx="119700" cy="119700"/>
            </a:xfrm>
            <a:prstGeom prst="ellipse">
              <a:avLst/>
            </a:prstGeom>
            <a:solidFill>
              <a:schemeClr val="accent5"/>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sp>
          <p:nvSpPr>
            <p:cNvPr id="501" name="Google Shape;501;p41"/>
            <p:cNvSpPr txBox="1"/>
            <p:nvPr/>
          </p:nvSpPr>
          <p:spPr>
            <a:xfrm>
              <a:off x="4806938" y="2420838"/>
              <a:ext cx="828600" cy="15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latin typeface="Open Sans Medium"/>
                  <a:ea typeface="Open Sans Medium"/>
                  <a:cs typeface="Open Sans Medium"/>
                  <a:sym typeface="Open Sans Medium"/>
                </a:rPr>
                <a:t>SME Permission</a:t>
              </a:r>
              <a:endParaRPr sz="1200">
                <a:latin typeface="Open Sans Medium"/>
                <a:ea typeface="Open Sans Medium"/>
                <a:cs typeface="Open Sans Medium"/>
                <a:sym typeface="Open Sans Medium"/>
              </a:endParaRPr>
            </a:p>
          </p:txBody>
        </p:sp>
      </p:grpSp>
      <p:grpSp>
        <p:nvGrpSpPr>
          <p:cNvPr id="502" name="Google Shape;502;p41"/>
          <p:cNvGrpSpPr/>
          <p:nvPr/>
        </p:nvGrpSpPr>
        <p:grpSpPr>
          <a:xfrm>
            <a:off x="6455713" y="4369359"/>
            <a:ext cx="2133881" cy="2826051"/>
            <a:chOff x="4303809" y="2912906"/>
            <a:chExt cx="1422588" cy="1884034"/>
          </a:xfrm>
        </p:grpSpPr>
        <p:cxnSp>
          <p:nvCxnSpPr>
            <p:cNvPr id="503" name="Google Shape;503;p41"/>
            <p:cNvCxnSpPr>
              <a:stCxn id="504" idx="2"/>
              <a:endCxn id="505" idx="0"/>
            </p:cNvCxnSpPr>
            <p:nvPr/>
          </p:nvCxnSpPr>
          <p:spPr>
            <a:xfrm flipH="1" rot="-5400000">
              <a:off x="4931547" y="3926657"/>
              <a:ext cx="566700" cy="1500"/>
            </a:xfrm>
            <a:prstGeom prst="bentConnector3">
              <a:avLst>
                <a:gd fmla="val 49998" name="adj1"/>
              </a:avLst>
            </a:prstGeom>
            <a:noFill/>
            <a:ln cap="flat" cmpd="sng" w="9525">
              <a:solidFill>
                <a:schemeClr val="dk2"/>
              </a:solidFill>
              <a:prstDash val="dot"/>
              <a:round/>
              <a:headEnd len="med" w="med" type="none"/>
              <a:tailEnd len="med" w="med" type="none"/>
            </a:ln>
          </p:spPr>
        </p:cxnSp>
        <p:sp>
          <p:nvSpPr>
            <p:cNvPr id="504" name="Google Shape;504;p41"/>
            <p:cNvSpPr txBox="1"/>
            <p:nvPr/>
          </p:nvSpPr>
          <p:spPr>
            <a:xfrm>
              <a:off x="4701897" y="3428657"/>
              <a:ext cx="1024500" cy="215400"/>
            </a:xfrm>
            <a:prstGeom prst="rect">
              <a:avLst/>
            </a:prstGeom>
            <a:noFill/>
            <a:ln>
              <a:noFill/>
            </a:ln>
          </p:spPr>
          <p:txBody>
            <a:bodyPr anchorCtr="0" anchor="t" bIns="68550" lIns="0" spcFirstLastPara="1" rIns="0" wrap="square" tIns="68550">
              <a:spAutoFit/>
            </a:bodyPr>
            <a:lstStyle/>
            <a:p>
              <a:pPr indent="0" lvl="0" marL="0" marR="0" rtl="0" algn="ctr">
                <a:spcBef>
                  <a:spcPts val="0"/>
                </a:spcBef>
                <a:spcAft>
                  <a:spcPts val="0"/>
                </a:spcAft>
                <a:buNone/>
              </a:pPr>
              <a:r>
                <a:rPr b="1" lang="en-GB" sz="1200">
                  <a:latin typeface="Open Sans"/>
                  <a:ea typeface="Open Sans"/>
                  <a:cs typeface="Open Sans"/>
                  <a:sym typeface="Open Sans"/>
                </a:rPr>
                <a:t>Data providers</a:t>
              </a:r>
              <a:endParaRPr b="1" sz="1200">
                <a:latin typeface="Open Sans"/>
                <a:ea typeface="Open Sans"/>
                <a:cs typeface="Open Sans"/>
                <a:sym typeface="Open Sans"/>
              </a:endParaRPr>
            </a:p>
          </p:txBody>
        </p:sp>
        <p:pic>
          <p:nvPicPr>
            <p:cNvPr id="491" name="Google Shape;491;p41"/>
            <p:cNvPicPr preferRelativeResize="0"/>
            <p:nvPr/>
          </p:nvPicPr>
          <p:blipFill rotWithShape="1">
            <a:blip r:embed="rId14">
              <a:alphaModFix/>
            </a:blip>
            <a:srcRect b="13412" l="0" r="0" t="0"/>
            <a:stretch/>
          </p:blipFill>
          <p:spPr>
            <a:xfrm rot="5400000">
              <a:off x="4943534" y="2949505"/>
              <a:ext cx="545585" cy="472388"/>
            </a:xfrm>
            <a:prstGeom prst="rect">
              <a:avLst/>
            </a:prstGeom>
            <a:noFill/>
            <a:ln>
              <a:noFill/>
            </a:ln>
          </p:spPr>
        </p:pic>
        <p:sp>
          <p:nvSpPr>
            <p:cNvPr id="505" name="Google Shape;505;p41"/>
            <p:cNvSpPr/>
            <p:nvPr/>
          </p:nvSpPr>
          <p:spPr>
            <a:xfrm>
              <a:off x="4851025" y="4210738"/>
              <a:ext cx="729000" cy="586200"/>
            </a:xfrm>
            <a:prstGeom prst="rect">
              <a:avLst/>
            </a:prstGeom>
            <a:solidFill>
              <a:schemeClr val="dk2"/>
            </a:solidFill>
            <a:ln>
              <a:noFill/>
            </a:ln>
          </p:spPr>
          <p:txBody>
            <a:bodyPr anchorCtr="0" anchor="ctr" bIns="54000" lIns="54000" spcFirstLastPara="1" rIns="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Many sources </a:t>
              </a:r>
              <a:endParaRPr sz="1200">
                <a:solidFill>
                  <a:schemeClr val="lt2"/>
                </a:solidFill>
                <a:latin typeface="Open Sans"/>
                <a:ea typeface="Open Sans"/>
                <a:cs typeface="Open Sans"/>
                <a:sym typeface="Open Sans"/>
              </a:endParaRPr>
            </a:p>
            <a:p>
              <a:pPr indent="0" lvl="0" marL="0" rtl="0" algn="l">
                <a:spcBef>
                  <a:spcPts val="0"/>
                </a:spcBef>
                <a:spcAft>
                  <a:spcPts val="0"/>
                </a:spcAft>
                <a:buNone/>
              </a:pPr>
              <a:r>
                <a:rPr lang="en-GB" sz="1200">
                  <a:solidFill>
                    <a:schemeClr val="lt2"/>
                  </a:solidFill>
                  <a:latin typeface="Open Sans"/>
                  <a:ea typeface="Open Sans"/>
                  <a:cs typeface="Open Sans"/>
                  <a:sym typeface="Open Sans"/>
                </a:rPr>
                <a:t>Half-hourly consumption.</a:t>
              </a:r>
              <a:endParaRPr sz="1200">
                <a:solidFill>
                  <a:schemeClr val="lt2"/>
                </a:solidFill>
                <a:latin typeface="Open Sans"/>
                <a:ea typeface="Open Sans"/>
                <a:cs typeface="Open Sans"/>
                <a:sym typeface="Open Sans"/>
              </a:endParaRPr>
            </a:p>
          </p:txBody>
        </p:sp>
        <p:sp>
          <p:nvSpPr>
            <p:cNvPr id="506" name="Google Shape;506;p41"/>
            <p:cNvSpPr/>
            <p:nvPr/>
          </p:nvSpPr>
          <p:spPr>
            <a:xfrm>
              <a:off x="5578812" y="4210740"/>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cxnSp>
          <p:nvCxnSpPr>
            <p:cNvPr id="507" name="Google Shape;507;p41"/>
            <p:cNvCxnSpPr>
              <a:stCxn id="508" idx="3"/>
              <a:endCxn id="491" idx="2"/>
            </p:cNvCxnSpPr>
            <p:nvPr/>
          </p:nvCxnSpPr>
          <p:spPr>
            <a:xfrm>
              <a:off x="4303809" y="3185699"/>
              <a:ext cx="676200" cy="300"/>
            </a:xfrm>
            <a:prstGeom prst="curvedConnector3">
              <a:avLst>
                <a:gd fmla="val 50009" name="adj1"/>
              </a:avLst>
            </a:prstGeom>
            <a:noFill/>
            <a:ln cap="flat" cmpd="sng" w="19050">
              <a:solidFill>
                <a:srgbClr val="70AD47"/>
              </a:solidFill>
              <a:prstDash val="solid"/>
              <a:miter lim="800000"/>
              <a:headEnd len="sm" w="sm" type="none"/>
              <a:tailEnd len="med" w="med" type="triangle"/>
            </a:ln>
          </p:spPr>
        </p:cxnSp>
      </p:grpSp>
      <p:grpSp>
        <p:nvGrpSpPr>
          <p:cNvPr id="509" name="Google Shape;509;p41"/>
          <p:cNvGrpSpPr/>
          <p:nvPr/>
        </p:nvGrpSpPr>
        <p:grpSpPr>
          <a:xfrm>
            <a:off x="4660481" y="4298319"/>
            <a:ext cx="2455115" cy="2897091"/>
            <a:chOff x="3106987" y="2865546"/>
            <a:chExt cx="1636743" cy="1931394"/>
          </a:xfrm>
        </p:grpSpPr>
        <p:pic>
          <p:nvPicPr>
            <p:cNvPr id="508" name="Google Shape;508;p41"/>
            <p:cNvPicPr preferRelativeResize="0"/>
            <p:nvPr/>
          </p:nvPicPr>
          <p:blipFill rotWithShape="1">
            <a:blip r:embed="rId15">
              <a:alphaModFix/>
            </a:blip>
            <a:srcRect b="14456" l="0" r="0" t="0"/>
            <a:stretch/>
          </p:blipFill>
          <p:spPr>
            <a:xfrm>
              <a:off x="3555309" y="2865546"/>
              <a:ext cx="748500" cy="640306"/>
            </a:xfrm>
            <a:prstGeom prst="rect">
              <a:avLst/>
            </a:prstGeom>
            <a:noFill/>
            <a:ln>
              <a:noFill/>
            </a:ln>
          </p:spPr>
        </p:pic>
        <p:sp>
          <p:nvSpPr>
            <p:cNvPr id="510" name="Google Shape;510;p41"/>
            <p:cNvSpPr txBox="1"/>
            <p:nvPr/>
          </p:nvSpPr>
          <p:spPr>
            <a:xfrm>
              <a:off x="3643460" y="3516774"/>
              <a:ext cx="389700" cy="16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500">
                  <a:latin typeface="Open Sans SemiBold"/>
                  <a:ea typeface="Open Sans SemiBold"/>
                  <a:cs typeface="Open Sans SemiBold"/>
                  <a:sym typeface="Open Sans SemiBold"/>
                </a:rPr>
                <a:t>SME</a:t>
              </a:r>
              <a:endParaRPr sz="1500">
                <a:latin typeface="Open Sans SemiBold"/>
                <a:ea typeface="Open Sans SemiBold"/>
                <a:cs typeface="Open Sans SemiBold"/>
                <a:sym typeface="Open Sans SemiBold"/>
              </a:endParaRPr>
            </a:p>
          </p:txBody>
        </p:sp>
        <p:sp>
          <p:nvSpPr>
            <p:cNvPr id="511" name="Google Shape;511;p41"/>
            <p:cNvSpPr/>
            <p:nvPr/>
          </p:nvSpPr>
          <p:spPr>
            <a:xfrm>
              <a:off x="4251332" y="2978741"/>
              <a:ext cx="121800" cy="121800"/>
            </a:xfrm>
            <a:prstGeom prst="ellipse">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latin typeface="Open Sans"/>
                <a:ea typeface="Open Sans"/>
                <a:cs typeface="Open Sans"/>
                <a:sym typeface="Open Sans"/>
              </a:endParaRPr>
            </a:p>
          </p:txBody>
        </p:sp>
        <p:cxnSp>
          <p:nvCxnSpPr>
            <p:cNvPr id="512" name="Google Shape;512;p41"/>
            <p:cNvCxnSpPr>
              <a:stCxn id="471" idx="3"/>
              <a:endCxn id="508" idx="1"/>
            </p:cNvCxnSpPr>
            <p:nvPr/>
          </p:nvCxnSpPr>
          <p:spPr>
            <a:xfrm>
              <a:off x="3106987" y="3185699"/>
              <a:ext cx="448200" cy="300"/>
            </a:xfrm>
            <a:prstGeom prst="curvedConnector3">
              <a:avLst>
                <a:gd fmla="val 50014" name="adj1"/>
              </a:avLst>
            </a:prstGeom>
            <a:noFill/>
            <a:ln cap="flat" cmpd="sng" w="19050">
              <a:solidFill>
                <a:srgbClr val="70AD47"/>
              </a:solidFill>
              <a:prstDash val="solid"/>
              <a:miter lim="800000"/>
              <a:headEnd len="sm" w="sm" type="none"/>
              <a:tailEnd len="med" w="med" type="triangle"/>
            </a:ln>
          </p:spPr>
        </p:cxnSp>
        <p:grpSp>
          <p:nvGrpSpPr>
            <p:cNvPr id="513" name="Google Shape;513;p41"/>
            <p:cNvGrpSpPr/>
            <p:nvPr/>
          </p:nvGrpSpPr>
          <p:grpSpPr>
            <a:xfrm>
              <a:off x="3555309" y="2865546"/>
              <a:ext cx="1071173" cy="640306"/>
              <a:chOff x="3340472" y="2826134"/>
              <a:chExt cx="1071173" cy="640306"/>
            </a:xfrm>
          </p:grpSpPr>
          <p:grpSp>
            <p:nvGrpSpPr>
              <p:cNvPr id="514" name="Google Shape;514;p41"/>
              <p:cNvGrpSpPr/>
              <p:nvPr/>
            </p:nvGrpSpPr>
            <p:grpSpPr>
              <a:xfrm>
                <a:off x="3947199" y="3034569"/>
                <a:ext cx="464445" cy="324906"/>
                <a:chOff x="4061100" y="3028067"/>
                <a:chExt cx="545700" cy="381749"/>
              </a:xfrm>
            </p:grpSpPr>
            <p:sp>
              <p:nvSpPr>
                <p:cNvPr id="515" name="Google Shape;515;p41"/>
                <p:cNvSpPr/>
                <p:nvPr/>
              </p:nvSpPr>
              <p:spPr>
                <a:xfrm>
                  <a:off x="4061100" y="3028067"/>
                  <a:ext cx="545700" cy="357900"/>
                </a:xfrm>
                <a:prstGeom prst="rect">
                  <a:avLst/>
                </a:prstGeom>
                <a:solidFill>
                  <a:schemeClr val="lt2"/>
                </a:solidFill>
                <a:ln cap="flat" cmpd="sng" w="9525">
                  <a:solidFill>
                    <a:schemeClr val="accent4"/>
                  </a:solidFill>
                  <a:prstDash val="solid"/>
                  <a:round/>
                  <a:headEnd len="sm" w="sm" type="none"/>
                  <a:tailEnd len="sm" w="sm" type="none"/>
                </a:ln>
              </p:spPr>
              <p:txBody>
                <a:bodyPr anchorCtr="0" anchor="b" bIns="137150" lIns="137150" spcFirstLastPara="1" rIns="137150" wrap="square" tIns="137150">
                  <a:noAutofit/>
                </a:bodyPr>
                <a:lstStyle/>
                <a:p>
                  <a:pPr indent="0" lvl="0" marL="0" rtl="0" algn="l">
                    <a:spcBef>
                      <a:spcPts val="0"/>
                    </a:spcBef>
                    <a:spcAft>
                      <a:spcPts val="0"/>
                    </a:spcAft>
                    <a:buNone/>
                  </a:pPr>
                  <a:r>
                    <a:t/>
                  </a:r>
                  <a:endParaRPr sz="1500">
                    <a:latin typeface="Open Sans"/>
                    <a:ea typeface="Open Sans"/>
                    <a:cs typeface="Open Sans"/>
                    <a:sym typeface="Open Sans"/>
                  </a:endParaRPr>
                </a:p>
              </p:txBody>
            </p:sp>
            <p:pic>
              <p:nvPicPr>
                <p:cNvPr descr="Speedometer Low outline" id="500" name="Google Shape;500;p41"/>
                <p:cNvPicPr preferRelativeResize="0"/>
                <p:nvPr/>
              </p:nvPicPr>
              <p:blipFill rotWithShape="1">
                <a:blip r:embed="rId16">
                  <a:alphaModFix/>
                </a:blip>
                <a:srcRect b="8795" l="0" r="0" t="21289"/>
                <a:stretch/>
              </p:blipFill>
              <p:spPr>
                <a:xfrm>
                  <a:off x="4084641" y="3052176"/>
                  <a:ext cx="511530" cy="357639"/>
                </a:xfrm>
                <a:prstGeom prst="rect">
                  <a:avLst/>
                </a:prstGeom>
                <a:noFill/>
                <a:ln>
                  <a:noFill/>
                </a:ln>
              </p:spPr>
            </p:pic>
          </p:grpSp>
          <p:pic>
            <p:nvPicPr>
              <p:cNvPr id="516" name="Google Shape;516;p41"/>
              <p:cNvPicPr preferRelativeResize="0"/>
              <p:nvPr/>
            </p:nvPicPr>
            <p:blipFill rotWithShape="1">
              <a:blip r:embed="rId15">
                <a:alphaModFix/>
              </a:blip>
              <a:srcRect b="14456" l="0" r="0" t="0"/>
              <a:stretch/>
            </p:blipFill>
            <p:spPr>
              <a:xfrm>
                <a:off x="3340472" y="2826134"/>
                <a:ext cx="748500" cy="640306"/>
              </a:xfrm>
              <a:prstGeom prst="rect">
                <a:avLst/>
              </a:prstGeom>
              <a:noFill/>
              <a:ln>
                <a:noFill/>
              </a:ln>
            </p:spPr>
          </p:pic>
        </p:grpSp>
        <p:sp>
          <p:nvSpPr>
            <p:cNvPr id="517" name="Google Shape;517;p41"/>
            <p:cNvSpPr txBox="1"/>
            <p:nvPr/>
          </p:nvSpPr>
          <p:spPr>
            <a:xfrm>
              <a:off x="4057631" y="3388648"/>
              <a:ext cx="686100" cy="11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latin typeface="Open Sans Medium"/>
                  <a:ea typeface="Open Sans Medium"/>
                  <a:cs typeface="Open Sans Medium"/>
                  <a:sym typeface="Open Sans Medium"/>
                </a:rPr>
                <a:t>Smart meter</a:t>
              </a:r>
              <a:endParaRPr sz="1200">
                <a:latin typeface="Open Sans Medium"/>
                <a:ea typeface="Open Sans Medium"/>
                <a:cs typeface="Open Sans Medium"/>
                <a:sym typeface="Open Sans Medium"/>
              </a:endParaRPr>
            </a:p>
          </p:txBody>
        </p:sp>
        <p:sp>
          <p:nvSpPr>
            <p:cNvPr id="518" name="Google Shape;518;p41"/>
            <p:cNvSpPr/>
            <p:nvPr/>
          </p:nvSpPr>
          <p:spPr>
            <a:xfrm>
              <a:off x="3478090" y="4210738"/>
              <a:ext cx="729000" cy="586200"/>
            </a:xfrm>
            <a:prstGeom prst="rect">
              <a:avLst/>
            </a:prstGeom>
            <a:solidFill>
              <a:schemeClr val="dk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Clicks to give permission</a:t>
              </a:r>
              <a:endParaRPr sz="1200">
                <a:solidFill>
                  <a:schemeClr val="lt2"/>
                </a:solidFill>
                <a:latin typeface="Open Sans"/>
                <a:ea typeface="Open Sans"/>
                <a:cs typeface="Open Sans"/>
                <a:sym typeface="Open Sans"/>
              </a:endParaRPr>
            </a:p>
          </p:txBody>
        </p:sp>
        <p:cxnSp>
          <p:nvCxnSpPr>
            <p:cNvPr id="519" name="Google Shape;519;p41"/>
            <p:cNvCxnSpPr>
              <a:stCxn id="510" idx="2"/>
              <a:endCxn id="518" idx="0"/>
            </p:cNvCxnSpPr>
            <p:nvPr/>
          </p:nvCxnSpPr>
          <p:spPr>
            <a:xfrm flipH="1" rot="-5400000">
              <a:off x="3573860" y="3942024"/>
              <a:ext cx="533100" cy="4200"/>
            </a:xfrm>
            <a:prstGeom prst="bentConnector3">
              <a:avLst>
                <a:gd fmla="val 50006" name="adj1"/>
              </a:avLst>
            </a:prstGeom>
            <a:noFill/>
            <a:ln cap="flat" cmpd="sng" w="9525">
              <a:solidFill>
                <a:schemeClr val="dk2"/>
              </a:solidFill>
              <a:prstDash val="dot"/>
              <a:round/>
              <a:headEnd len="med" w="med" type="none"/>
              <a:tailEnd len="med" w="med" type="none"/>
            </a:ln>
          </p:spPr>
        </p:cxnSp>
        <p:sp>
          <p:nvSpPr>
            <p:cNvPr id="520" name="Google Shape;520;p41"/>
            <p:cNvSpPr/>
            <p:nvPr/>
          </p:nvSpPr>
          <p:spPr>
            <a:xfrm>
              <a:off x="4205922" y="4210740"/>
              <a:ext cx="133500" cy="586200"/>
            </a:xfrm>
            <a:prstGeom prst="homePlate">
              <a:avLst>
                <a:gd fmla="val 100000" name="adj"/>
              </a:avLst>
            </a:prstGeom>
            <a:solidFill>
              <a:schemeClr val="dk2"/>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100">
                <a:solidFill>
                  <a:schemeClr val="lt2"/>
                </a:solidFill>
                <a:latin typeface="Open Sans"/>
                <a:ea typeface="Open Sans"/>
                <a:cs typeface="Open Sans"/>
                <a:sym typeface="Open Sans"/>
              </a:endParaRPr>
            </a:p>
          </p:txBody>
        </p:sp>
      </p:grpSp>
      <p:grpSp>
        <p:nvGrpSpPr>
          <p:cNvPr id="521" name="Google Shape;521;p41"/>
          <p:cNvGrpSpPr/>
          <p:nvPr/>
        </p:nvGrpSpPr>
        <p:grpSpPr>
          <a:xfrm>
            <a:off x="9748722" y="2634731"/>
            <a:ext cx="7459371" cy="4573613"/>
            <a:chOff x="6499148" y="1756488"/>
            <a:chExt cx="4972914" cy="3049075"/>
          </a:xfrm>
        </p:grpSpPr>
        <p:sp>
          <p:nvSpPr>
            <p:cNvPr id="522" name="Google Shape;522;p41"/>
            <p:cNvSpPr txBox="1"/>
            <p:nvPr/>
          </p:nvSpPr>
          <p:spPr>
            <a:xfrm>
              <a:off x="8924698" y="3592248"/>
              <a:ext cx="864900" cy="246300"/>
            </a:xfrm>
            <a:prstGeom prst="rect">
              <a:avLst/>
            </a:prstGeom>
            <a:noFill/>
            <a:ln>
              <a:noFill/>
            </a:ln>
          </p:spPr>
          <p:txBody>
            <a:bodyPr anchorCtr="0" anchor="t" bIns="68550" lIns="137150" spcFirstLastPara="1" rIns="137150" wrap="square" tIns="68550">
              <a:spAutoFit/>
            </a:bodyPr>
            <a:lstStyle/>
            <a:p>
              <a:pPr indent="0" lvl="0" marL="0" marR="0" rtl="0" algn="ctr">
                <a:spcBef>
                  <a:spcPts val="0"/>
                </a:spcBef>
                <a:spcAft>
                  <a:spcPts val="0"/>
                </a:spcAft>
                <a:buNone/>
              </a:pPr>
              <a:r>
                <a:rPr i="0" lang="en-GB" sz="1500" u="none" cap="none" strike="noStrike">
                  <a:solidFill>
                    <a:srgbClr val="000000"/>
                  </a:solidFill>
                  <a:latin typeface="Open Sans SemiBold"/>
                  <a:ea typeface="Open Sans SemiBold"/>
                  <a:cs typeface="Open Sans SemiBold"/>
                  <a:sym typeface="Open Sans SemiBold"/>
                </a:rPr>
                <a:t>Bank</a:t>
              </a:r>
              <a:endParaRPr sz="1500">
                <a:latin typeface="Open Sans SemiBold"/>
                <a:ea typeface="Open Sans SemiBold"/>
                <a:cs typeface="Open Sans SemiBold"/>
                <a:sym typeface="Open Sans SemiBold"/>
              </a:endParaRPr>
            </a:p>
          </p:txBody>
        </p:sp>
        <p:pic>
          <p:nvPicPr>
            <p:cNvPr descr="Internet Banking outline" id="443" name="Google Shape;443;p41"/>
            <p:cNvPicPr preferRelativeResize="0"/>
            <p:nvPr/>
          </p:nvPicPr>
          <p:blipFill rotWithShape="1">
            <a:blip r:embed="rId17">
              <a:alphaModFix/>
            </a:blip>
            <a:srcRect b="0" l="21863" r="22503" t="0"/>
            <a:stretch/>
          </p:blipFill>
          <p:spPr>
            <a:xfrm>
              <a:off x="9076528" y="2686965"/>
              <a:ext cx="554911" cy="997468"/>
            </a:xfrm>
            <a:prstGeom prst="rect">
              <a:avLst/>
            </a:prstGeom>
            <a:noFill/>
            <a:ln>
              <a:noFill/>
            </a:ln>
          </p:spPr>
        </p:pic>
        <p:cxnSp>
          <p:nvCxnSpPr>
            <p:cNvPr id="523" name="Google Shape;523;p41"/>
            <p:cNvCxnSpPr>
              <a:stCxn id="454" idx="3"/>
              <a:endCxn id="443" idx="1"/>
            </p:cNvCxnSpPr>
            <p:nvPr/>
          </p:nvCxnSpPr>
          <p:spPr>
            <a:xfrm>
              <a:off x="8296570" y="3184806"/>
              <a:ext cx="780000" cy="900"/>
            </a:xfrm>
            <a:prstGeom prst="curvedConnector3">
              <a:avLst>
                <a:gd fmla="val 49997" name="adj1"/>
              </a:avLst>
            </a:prstGeom>
            <a:noFill/>
            <a:ln cap="flat" cmpd="sng" w="19050">
              <a:solidFill>
                <a:srgbClr val="70AD47"/>
              </a:solidFill>
              <a:prstDash val="solid"/>
              <a:miter lim="800000"/>
              <a:headEnd len="sm" w="sm" type="none"/>
              <a:tailEnd len="med" w="med" type="triangle"/>
            </a:ln>
          </p:spPr>
        </p:cxnSp>
        <p:cxnSp>
          <p:nvCxnSpPr>
            <p:cNvPr id="524" name="Google Shape;524;p41"/>
            <p:cNvCxnSpPr>
              <a:stCxn id="453" idx="0"/>
              <a:endCxn id="525" idx="1"/>
            </p:cNvCxnSpPr>
            <p:nvPr/>
          </p:nvCxnSpPr>
          <p:spPr>
            <a:xfrm rot="-5400000">
              <a:off x="6599048" y="1940002"/>
              <a:ext cx="631800" cy="831600"/>
            </a:xfrm>
            <a:prstGeom prst="curvedConnector2">
              <a:avLst/>
            </a:prstGeom>
            <a:noFill/>
            <a:ln cap="flat" cmpd="sng" w="9525">
              <a:solidFill>
                <a:srgbClr val="70AD47"/>
              </a:solidFill>
              <a:prstDash val="dash"/>
              <a:round/>
              <a:headEnd len="sm" w="sm" type="none"/>
              <a:tailEnd len="sm" w="sm" type="none"/>
            </a:ln>
          </p:spPr>
        </p:cxnSp>
        <p:cxnSp>
          <p:nvCxnSpPr>
            <p:cNvPr id="526" name="Google Shape;526;p41"/>
            <p:cNvCxnSpPr>
              <a:stCxn id="525" idx="3"/>
              <a:endCxn id="443" idx="0"/>
            </p:cNvCxnSpPr>
            <p:nvPr/>
          </p:nvCxnSpPr>
          <p:spPr>
            <a:xfrm>
              <a:off x="9212788" y="2039838"/>
              <a:ext cx="141300" cy="647100"/>
            </a:xfrm>
            <a:prstGeom prst="curvedConnector2">
              <a:avLst/>
            </a:prstGeom>
            <a:noFill/>
            <a:ln cap="flat" cmpd="sng" w="9525">
              <a:solidFill>
                <a:srgbClr val="70AD47"/>
              </a:solidFill>
              <a:prstDash val="dash"/>
              <a:round/>
              <a:headEnd len="sm" w="sm" type="none"/>
              <a:tailEnd len="sm" w="sm" type="none"/>
            </a:ln>
          </p:spPr>
        </p:cxnSp>
        <p:sp>
          <p:nvSpPr>
            <p:cNvPr id="445" name="Google Shape;445;p41"/>
            <p:cNvSpPr/>
            <p:nvPr/>
          </p:nvSpPr>
          <p:spPr>
            <a:xfrm>
              <a:off x="9076563" y="4219663"/>
              <a:ext cx="2395500" cy="585900"/>
            </a:xfrm>
            <a:prstGeom prst="rect">
              <a:avLst/>
            </a:prstGeom>
            <a:solidFill>
              <a:schemeClr val="dk2"/>
            </a:solidFill>
            <a:ln>
              <a:noFill/>
            </a:ln>
          </p:spPr>
          <p:txBody>
            <a:bodyPr anchorCtr="0" anchor="ctr" bIns="54000" lIns="54000" spcFirstLastPara="1" rIns="54000" wrap="square" tIns="54000">
              <a:noAutofit/>
            </a:bodyPr>
            <a:lstStyle/>
            <a:p>
              <a:pPr indent="0" lvl="0" marL="0" rtl="0" algn="l">
                <a:spcBef>
                  <a:spcPts val="0"/>
                </a:spcBef>
                <a:spcAft>
                  <a:spcPts val="0"/>
                </a:spcAft>
                <a:buNone/>
              </a:pPr>
              <a:r>
                <a:rPr lang="en-GB" sz="1200">
                  <a:solidFill>
                    <a:schemeClr val="lt2"/>
                  </a:solidFill>
                  <a:latin typeface="Open Sans"/>
                  <a:ea typeface="Open Sans"/>
                  <a:cs typeface="Open Sans"/>
                  <a:sym typeface="Open Sans"/>
                </a:rPr>
                <a:t>High resolution, reconciled and verified data reduces risk and improves reporting.</a:t>
              </a:r>
              <a:endParaRPr sz="1200">
                <a:solidFill>
                  <a:schemeClr val="lt2"/>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lt2"/>
                </a:solidFill>
                <a:latin typeface="Open Sans"/>
                <a:ea typeface="Open Sans"/>
                <a:cs typeface="Open Sans"/>
                <a:sym typeface="Open Sans"/>
              </a:endParaRPr>
            </a:p>
          </p:txBody>
        </p:sp>
        <p:cxnSp>
          <p:nvCxnSpPr>
            <p:cNvPr id="527" name="Google Shape;527;p41"/>
            <p:cNvCxnSpPr>
              <a:stCxn id="522" idx="2"/>
              <a:endCxn id="445" idx="0"/>
            </p:cNvCxnSpPr>
            <p:nvPr/>
          </p:nvCxnSpPr>
          <p:spPr>
            <a:xfrm flipH="1" rot="-5400000">
              <a:off x="9625198" y="3570498"/>
              <a:ext cx="381000" cy="917100"/>
            </a:xfrm>
            <a:prstGeom prst="bentConnector3">
              <a:avLst>
                <a:gd fmla="val 50015" name="adj1"/>
              </a:avLst>
            </a:prstGeom>
            <a:noFill/>
            <a:ln cap="flat" cmpd="sng" w="9525">
              <a:solidFill>
                <a:schemeClr val="dk2"/>
              </a:solidFill>
              <a:prstDash val="dot"/>
              <a:round/>
              <a:headEnd len="med" w="med" type="none"/>
              <a:tailEnd len="med" w="med" type="none"/>
            </a:ln>
          </p:spPr>
        </p:cxnSp>
        <p:grpSp>
          <p:nvGrpSpPr>
            <p:cNvPr id="528" name="Google Shape;528;p41"/>
            <p:cNvGrpSpPr/>
            <p:nvPr/>
          </p:nvGrpSpPr>
          <p:grpSpPr>
            <a:xfrm>
              <a:off x="7330888" y="1756488"/>
              <a:ext cx="1881900" cy="566700"/>
              <a:chOff x="7344650" y="1717075"/>
              <a:chExt cx="1881900" cy="566700"/>
            </a:xfrm>
          </p:grpSpPr>
          <p:sp>
            <p:nvSpPr>
              <p:cNvPr id="525" name="Google Shape;525;p41"/>
              <p:cNvSpPr txBox="1"/>
              <p:nvPr/>
            </p:nvSpPr>
            <p:spPr>
              <a:xfrm>
                <a:off x="7344650" y="1717075"/>
                <a:ext cx="1881900" cy="566700"/>
              </a:xfrm>
              <a:prstGeom prst="rect">
                <a:avLst/>
              </a:prstGeom>
              <a:solidFill>
                <a:schemeClr val="lt1"/>
              </a:solidFill>
              <a:ln cap="flat" cmpd="sng" w="9525">
                <a:solidFill>
                  <a:schemeClr val="dk2"/>
                </a:solidFill>
                <a:prstDash val="dash"/>
                <a:round/>
                <a:headEnd len="sm" w="sm" type="none"/>
                <a:tailEnd len="sm" w="sm" type="none"/>
              </a:ln>
            </p:spPr>
            <p:txBody>
              <a:bodyPr anchorCtr="0" anchor="b" bIns="27000" lIns="27000" spcFirstLastPara="1" rIns="27000" wrap="square" tIns="27000">
                <a:noAutofit/>
              </a:bodyPr>
              <a:lstStyle/>
              <a:p>
                <a:pPr indent="0" lvl="0" marL="0" rtl="0" algn="ctr">
                  <a:spcBef>
                    <a:spcPts val="0"/>
                  </a:spcBef>
                  <a:spcAft>
                    <a:spcPts val="0"/>
                  </a:spcAft>
                  <a:buNone/>
                </a:pPr>
                <a:r>
                  <a:rPr lang="en-GB" sz="1200">
                    <a:latin typeface="Open Sans"/>
                    <a:ea typeface="Open Sans"/>
                    <a:cs typeface="Open Sans"/>
                    <a:sym typeface="Open Sans"/>
                  </a:rPr>
                  <a:t>Reporting standards &amp; methods</a:t>
                </a:r>
                <a:endParaRPr b="1" sz="1800">
                  <a:latin typeface="Open Sans"/>
                  <a:ea typeface="Open Sans"/>
                  <a:cs typeface="Open Sans"/>
                  <a:sym typeface="Open Sans"/>
                </a:endParaRPr>
              </a:p>
            </p:txBody>
          </p:sp>
          <p:pic>
            <p:nvPicPr>
              <p:cNvPr descr="GHG Protocol Releases Scope 3 Calculation Guidance" id="529" name="Google Shape;529;p41"/>
              <p:cNvPicPr preferRelativeResize="0"/>
              <p:nvPr/>
            </p:nvPicPr>
            <p:blipFill rotWithShape="1">
              <a:blip r:embed="rId18">
                <a:alphaModFix/>
              </a:blip>
              <a:srcRect b="-6428" l="16162" r="16579" t="0"/>
              <a:stretch/>
            </p:blipFill>
            <p:spPr>
              <a:xfrm>
                <a:off x="8151011" y="1749575"/>
                <a:ext cx="427800" cy="379883"/>
              </a:xfrm>
              <a:prstGeom prst="rect">
                <a:avLst/>
              </a:prstGeom>
              <a:noFill/>
              <a:ln>
                <a:noFill/>
              </a:ln>
            </p:spPr>
          </p:pic>
          <p:sp>
            <p:nvSpPr>
              <p:cNvPr id="530" name="Google Shape;530;p41"/>
              <p:cNvSpPr txBox="1"/>
              <p:nvPr/>
            </p:nvSpPr>
            <p:spPr>
              <a:xfrm>
                <a:off x="8616574" y="1826725"/>
                <a:ext cx="555000" cy="234300"/>
              </a:xfrm>
              <a:prstGeom prst="rect">
                <a:avLst/>
              </a:prstGeom>
              <a:noFill/>
              <a:ln>
                <a:noFill/>
              </a:ln>
            </p:spPr>
            <p:txBody>
              <a:bodyPr anchorCtr="0" anchor="ctr" bIns="27000" lIns="0" spcFirstLastPara="1" rIns="27000" wrap="square" tIns="27000">
                <a:noAutofit/>
              </a:bodyPr>
              <a:lstStyle/>
              <a:p>
                <a:pPr indent="0" lvl="0" marL="0" marR="0" rtl="0" algn="l">
                  <a:spcBef>
                    <a:spcPts val="0"/>
                  </a:spcBef>
                  <a:spcAft>
                    <a:spcPts val="0"/>
                  </a:spcAft>
                  <a:buNone/>
                </a:pPr>
                <a:r>
                  <a:rPr b="1" i="0" lang="en-GB" sz="1500" u="none" cap="none" strike="noStrike">
                    <a:solidFill>
                      <a:srgbClr val="000000"/>
                    </a:solidFill>
                    <a:latin typeface="Arial Narrow"/>
                    <a:ea typeface="Arial Narrow"/>
                    <a:cs typeface="Arial Narrow"/>
                    <a:sym typeface="Arial Narrow"/>
                  </a:rPr>
                  <a:t>ISAE 3410</a:t>
                </a:r>
                <a:endParaRPr b="1" sz="1800">
                  <a:latin typeface="Arial Narrow"/>
                  <a:ea typeface="Arial Narrow"/>
                  <a:cs typeface="Arial Narrow"/>
                  <a:sym typeface="Arial Narrow"/>
                </a:endParaRPr>
              </a:p>
            </p:txBody>
          </p:sp>
          <p:pic>
            <p:nvPicPr>
              <p:cNvPr descr="de Volksbank" id="531" name="Google Shape;531;p41"/>
              <p:cNvPicPr preferRelativeResize="0"/>
              <p:nvPr/>
            </p:nvPicPr>
            <p:blipFill rotWithShape="1">
              <a:blip r:embed="rId19">
                <a:alphaModFix/>
              </a:blip>
              <a:srcRect b="33570" l="0" r="0" t="24762"/>
              <a:stretch/>
            </p:blipFill>
            <p:spPr>
              <a:xfrm>
                <a:off x="7420900" y="1841679"/>
                <a:ext cx="704399" cy="185320"/>
              </a:xfrm>
              <a:prstGeom prst="rect">
                <a:avLst/>
              </a:prstGeom>
              <a:noFill/>
              <a:ln>
                <a:noFill/>
              </a:ln>
            </p:spPr>
          </p:pic>
        </p:grpSp>
      </p:grpSp>
      <p:sp>
        <p:nvSpPr>
          <p:cNvPr id="532" name="Google Shape;532;p41"/>
          <p:cNvSpPr txBox="1"/>
          <p:nvPr/>
        </p:nvSpPr>
        <p:spPr>
          <a:xfrm>
            <a:off x="12689" y="8295354"/>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v2024-03-26</a:t>
            </a:r>
            <a:endParaRPr sz="1200">
              <a:solidFill>
                <a:schemeClr val="dk2"/>
              </a:solidFill>
              <a:latin typeface="Open Sans"/>
              <a:ea typeface="Open Sans"/>
              <a:cs typeface="Open Sans"/>
              <a:sym typeface="Open Sans"/>
            </a:endParaRPr>
          </a:p>
        </p:txBody>
      </p:sp>
      <p:sp>
        <p:nvSpPr>
          <p:cNvPr id="533" name="Google Shape;533;p41"/>
          <p:cNvSpPr txBox="1"/>
          <p:nvPr/>
        </p:nvSpPr>
        <p:spPr>
          <a:xfrm>
            <a:off x="1088639" y="8294461"/>
            <a:ext cx="4761600" cy="270900"/>
          </a:xfrm>
          <a:prstGeom prst="rect">
            <a:avLst/>
          </a:prstGeom>
          <a:noFill/>
          <a:ln>
            <a:noFill/>
          </a:ln>
        </p:spPr>
        <p:txBody>
          <a:bodyPr anchorCtr="0" anchor="ctr" bIns="0" lIns="54000" spcFirstLastPara="1" rIns="54000" wrap="square" tIns="0">
            <a:noAutofit/>
          </a:bodyPr>
          <a:lstStyle/>
          <a:p>
            <a:pPr indent="0" lvl="0" marL="0" rtl="0" algn="l">
              <a:spcBef>
                <a:spcPts val="0"/>
              </a:spcBef>
              <a:spcAft>
                <a:spcPts val="0"/>
              </a:spcAft>
              <a:buNone/>
            </a:pPr>
            <a:r>
              <a:rPr lang="en-GB" sz="1200">
                <a:solidFill>
                  <a:schemeClr val="lt2"/>
                </a:solidFill>
              </a:rPr>
              <a:t>PERSEUS — DATA ACCESS CASE 000</a:t>
            </a:r>
            <a:endParaRPr b="0" sz="1200">
              <a:solidFill>
                <a:schemeClr val="lt2"/>
              </a:solidFill>
            </a:endParaRPr>
          </a:p>
        </p:txBody>
      </p:sp>
      <p:grpSp>
        <p:nvGrpSpPr>
          <p:cNvPr id="534" name="Google Shape;534;p41"/>
          <p:cNvGrpSpPr/>
          <p:nvPr/>
        </p:nvGrpSpPr>
        <p:grpSpPr>
          <a:xfrm>
            <a:off x="5333081" y="4778549"/>
            <a:ext cx="12121200" cy="1425450"/>
            <a:chOff x="5333081" y="4778549"/>
            <a:chExt cx="12121200" cy="1425450"/>
          </a:xfrm>
        </p:grpSpPr>
        <p:cxnSp>
          <p:nvCxnSpPr>
            <p:cNvPr id="535" name="Google Shape;535;p41"/>
            <p:cNvCxnSpPr>
              <a:stCxn id="441" idx="3"/>
              <a:endCxn id="516" idx="1"/>
            </p:cNvCxnSpPr>
            <p:nvPr/>
          </p:nvCxnSpPr>
          <p:spPr>
            <a:xfrm flipH="1">
              <a:off x="5333081" y="4778549"/>
              <a:ext cx="12121200" cy="600"/>
            </a:xfrm>
            <a:prstGeom prst="curvedConnector5">
              <a:avLst>
                <a:gd fmla="val -2947" name="adj1"/>
                <a:gd fmla="val 199296030" name="adj2"/>
                <a:gd fmla="val 101674" name="adj3"/>
              </a:avLst>
            </a:prstGeom>
            <a:noFill/>
            <a:ln cap="flat" cmpd="sng" w="19050">
              <a:solidFill>
                <a:schemeClr val="accent2"/>
              </a:solidFill>
              <a:prstDash val="lgDash"/>
              <a:miter lim="800000"/>
              <a:headEnd len="sm" w="sm" type="none"/>
              <a:tailEnd len="med" w="med" type="triangle"/>
            </a:ln>
          </p:spPr>
        </p:cxnSp>
        <p:sp>
          <p:nvSpPr>
            <p:cNvPr id="536" name="Google Shape;536;p41"/>
            <p:cNvSpPr txBox="1"/>
            <p:nvPr/>
          </p:nvSpPr>
          <p:spPr>
            <a:xfrm>
              <a:off x="10157659" y="5978999"/>
              <a:ext cx="1242900" cy="22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chemeClr val="accent2"/>
                  </a:solidFill>
                  <a:latin typeface="Open Sans Medium"/>
                  <a:ea typeface="Open Sans Medium"/>
                  <a:cs typeface="Open Sans Medium"/>
                  <a:sym typeface="Open Sans Medium"/>
                </a:rPr>
                <a:t>MRV</a:t>
              </a:r>
              <a:endParaRPr sz="1200">
                <a:solidFill>
                  <a:schemeClr val="accent2"/>
                </a:solidFill>
                <a:latin typeface="Open Sans Medium"/>
                <a:ea typeface="Open Sans Medium"/>
                <a:cs typeface="Open Sans Medium"/>
                <a:sym typeface="Open Sans Medium"/>
              </a:endParaRPr>
            </a:p>
          </p:txBody>
        </p:sp>
      </p:grpSp>
      <p:grpSp>
        <p:nvGrpSpPr>
          <p:cNvPr id="537" name="Google Shape;537;p41"/>
          <p:cNvGrpSpPr/>
          <p:nvPr/>
        </p:nvGrpSpPr>
        <p:grpSpPr>
          <a:xfrm>
            <a:off x="6831900" y="418919"/>
            <a:ext cx="4624201" cy="1243842"/>
            <a:chOff x="6831900" y="418919"/>
            <a:chExt cx="4624201" cy="1243842"/>
          </a:xfrm>
        </p:grpSpPr>
        <p:sp>
          <p:nvSpPr>
            <p:cNvPr id="538" name="Google Shape;538;p41"/>
            <p:cNvSpPr txBox="1"/>
            <p:nvPr/>
          </p:nvSpPr>
          <p:spPr>
            <a:xfrm>
              <a:off x="6831900" y="615075"/>
              <a:ext cx="4624200" cy="851400"/>
            </a:xfrm>
            <a:prstGeom prst="rect">
              <a:avLst/>
            </a:prstGeom>
            <a:noFill/>
            <a:ln>
              <a:noFill/>
            </a:ln>
          </p:spPr>
          <p:txBody>
            <a:bodyPr anchorCtr="0" anchor="ctr" bIns="137150" lIns="137150" spcFirstLastPara="1" rIns="137150" wrap="square" tIns="137150">
              <a:noAutofit/>
            </a:bodyPr>
            <a:lstStyle/>
            <a:p>
              <a:pPr indent="0" lvl="0" marL="0" rtl="0" algn="ctr">
                <a:lnSpc>
                  <a:spcPct val="100000"/>
                </a:lnSpc>
                <a:spcBef>
                  <a:spcPts val="0"/>
                </a:spcBef>
                <a:spcAft>
                  <a:spcPts val="1700"/>
                </a:spcAft>
                <a:buNone/>
              </a:pPr>
              <a:r>
                <a:rPr lang="en-GB" sz="7200">
                  <a:solidFill>
                    <a:schemeClr val="dk2"/>
                  </a:solidFill>
                  <a:latin typeface="Open Sans Medium"/>
                  <a:ea typeface="Open Sans Medium"/>
                  <a:cs typeface="Open Sans Medium"/>
                  <a:sym typeface="Open Sans Medium"/>
                </a:rPr>
                <a:t>PERSEUS</a:t>
              </a:r>
              <a:endParaRPr baseline="30000" sz="7200">
                <a:solidFill>
                  <a:schemeClr val="dk2"/>
                </a:solidFill>
                <a:latin typeface="Open Sans Medium"/>
                <a:ea typeface="Open Sans Medium"/>
                <a:cs typeface="Open Sans Medium"/>
                <a:sym typeface="Open Sans Medium"/>
              </a:endParaRPr>
            </a:p>
          </p:txBody>
        </p:sp>
        <p:sp>
          <p:nvSpPr>
            <p:cNvPr id="539" name="Google Shape;539;p41"/>
            <p:cNvSpPr/>
            <p:nvPr/>
          </p:nvSpPr>
          <p:spPr>
            <a:xfrm>
              <a:off x="6831901" y="1598561"/>
              <a:ext cx="4624200" cy="64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300">
                <a:latin typeface="Helvetica Neue"/>
                <a:ea typeface="Helvetica Neue"/>
                <a:cs typeface="Helvetica Neue"/>
                <a:sym typeface="Helvetica Neue"/>
              </a:endParaRPr>
            </a:p>
          </p:txBody>
        </p:sp>
        <p:sp>
          <p:nvSpPr>
            <p:cNvPr id="540" name="Google Shape;540;p41"/>
            <p:cNvSpPr/>
            <p:nvPr/>
          </p:nvSpPr>
          <p:spPr>
            <a:xfrm>
              <a:off x="6831901" y="418919"/>
              <a:ext cx="4624200" cy="64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300">
                <a:latin typeface="Helvetica Neue"/>
                <a:ea typeface="Helvetica Neue"/>
                <a:cs typeface="Helvetica Neue"/>
                <a:sym typeface="Helvetica Neue"/>
              </a:endParaRPr>
            </a:p>
          </p:txBody>
        </p:sp>
      </p:grpSp>
      <p:sp>
        <p:nvSpPr>
          <p:cNvPr id="541" name="Google Shape;541;p41"/>
          <p:cNvSpPr txBox="1"/>
          <p:nvPr/>
        </p:nvSpPr>
        <p:spPr>
          <a:xfrm>
            <a:off x="6831900" y="8998275"/>
            <a:ext cx="4624200" cy="851400"/>
          </a:xfrm>
          <a:prstGeom prst="rect">
            <a:avLst/>
          </a:prstGeom>
          <a:noFill/>
          <a:ln>
            <a:noFill/>
          </a:ln>
        </p:spPr>
        <p:txBody>
          <a:bodyPr anchorCtr="0" anchor="ctr" bIns="137150" lIns="137150" spcFirstLastPara="1" rIns="137150" wrap="square" tIns="137150">
            <a:noAutofit/>
          </a:bodyPr>
          <a:lstStyle/>
          <a:p>
            <a:pPr indent="0" lvl="0" marL="0" rtl="0" algn="ctr">
              <a:lnSpc>
                <a:spcPct val="100000"/>
              </a:lnSpc>
              <a:spcBef>
                <a:spcPts val="0"/>
              </a:spcBef>
              <a:spcAft>
                <a:spcPts val="1700"/>
              </a:spcAft>
              <a:buNone/>
            </a:pPr>
            <a:r>
              <a:t/>
            </a:r>
            <a:endParaRPr baseline="30000" sz="3600">
              <a:solidFill>
                <a:schemeClr val="dk2"/>
              </a:solidFill>
              <a:latin typeface="Open Sans Medium"/>
              <a:ea typeface="Open Sans Medium"/>
              <a:cs typeface="Open Sans Medium"/>
              <a:sym typeface="Open Sans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42"/>
          <p:cNvSpPr txBox="1"/>
          <p:nvPr>
            <p:ph type="title"/>
          </p:nvPr>
        </p:nvSpPr>
        <p:spPr>
          <a:xfrm>
            <a:off x="0" y="1600842"/>
            <a:ext cx="18288000" cy="463800"/>
          </a:xfrm>
          <a:prstGeom prst="rect">
            <a:avLst/>
          </a:prstGeom>
        </p:spPr>
        <p:txBody>
          <a:bodyPr anchorCtr="0" anchor="ctr" bIns="0" lIns="108000" spcFirstLastPara="1" rIns="0" wrap="square" tIns="0">
            <a:noAutofit/>
          </a:bodyPr>
          <a:lstStyle/>
          <a:p>
            <a:pPr indent="0" lvl="0" marL="0" rtl="0" algn="l">
              <a:spcBef>
                <a:spcPts val="0"/>
              </a:spcBef>
              <a:spcAft>
                <a:spcPts val="0"/>
              </a:spcAft>
              <a:buNone/>
            </a:pPr>
            <a:r>
              <a:rPr lang="en-GB">
                <a:solidFill>
                  <a:schemeClr val="dk2"/>
                </a:solidFill>
              </a:rPr>
              <a:t>2025 high-level roadmap — from Pilot to Production</a:t>
            </a:r>
            <a:endParaRPr/>
          </a:p>
        </p:txBody>
      </p:sp>
      <p:sp>
        <p:nvSpPr>
          <p:cNvPr id="547" name="Google Shape;547;p42"/>
          <p:cNvSpPr txBox="1"/>
          <p:nvPr/>
        </p:nvSpPr>
        <p:spPr>
          <a:xfrm>
            <a:off x="12689" y="8699880"/>
            <a:ext cx="1076400" cy="2712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v2025-01-30</a:t>
            </a:r>
            <a:endParaRPr sz="1200">
              <a:solidFill>
                <a:schemeClr val="dk2"/>
              </a:solidFill>
              <a:latin typeface="Open Sans"/>
              <a:ea typeface="Open Sans"/>
              <a:cs typeface="Open Sans"/>
              <a:sym typeface="Open Sans"/>
            </a:endParaRPr>
          </a:p>
        </p:txBody>
      </p:sp>
      <p:sp>
        <p:nvSpPr>
          <p:cNvPr id="548" name="Google Shape;548;p42"/>
          <p:cNvSpPr txBox="1"/>
          <p:nvPr/>
        </p:nvSpPr>
        <p:spPr>
          <a:xfrm>
            <a:off x="1088639" y="8698988"/>
            <a:ext cx="4761600" cy="271200"/>
          </a:xfrm>
          <a:prstGeom prst="rect">
            <a:avLst/>
          </a:prstGeom>
          <a:noFill/>
          <a:ln>
            <a:noFill/>
          </a:ln>
        </p:spPr>
        <p:txBody>
          <a:bodyPr anchorCtr="0" anchor="ctr" bIns="0" lIns="54000" spcFirstLastPara="1" rIns="54000" wrap="square" tIns="0">
            <a:noAutofit/>
          </a:bodyPr>
          <a:lstStyle/>
          <a:p>
            <a:pPr indent="0" lvl="0" marL="0" rtl="0" algn="l">
              <a:spcBef>
                <a:spcPts val="0"/>
              </a:spcBef>
              <a:spcAft>
                <a:spcPts val="0"/>
              </a:spcAft>
              <a:buNone/>
            </a:pPr>
            <a:r>
              <a:rPr lang="en-GB" sz="1200">
                <a:solidFill>
                  <a:schemeClr val="lt2"/>
                </a:solidFill>
              </a:rPr>
              <a:t>2025 ROADMAP</a:t>
            </a:r>
            <a:endParaRPr b="0" sz="1200">
              <a:solidFill>
                <a:schemeClr val="lt2"/>
              </a:solidFill>
            </a:endParaRPr>
          </a:p>
        </p:txBody>
      </p:sp>
      <p:sp>
        <p:nvSpPr>
          <p:cNvPr id="549" name="Google Shape;549;p42"/>
          <p:cNvSpPr/>
          <p:nvPr/>
        </p:nvSpPr>
        <p:spPr>
          <a:xfrm>
            <a:off x="4926996" y="2435588"/>
            <a:ext cx="4352400" cy="785400"/>
          </a:xfrm>
          <a:prstGeom prst="chevron">
            <a:avLst>
              <a:gd fmla="val 38037" name="adj"/>
            </a:avLst>
          </a:prstGeom>
          <a:solidFill>
            <a:srgbClr val="1A3844"/>
          </a:solidFill>
          <a:ln>
            <a:noFill/>
          </a:ln>
        </p:spPr>
        <p:txBody>
          <a:bodyPr anchorCtr="0" anchor="ctr" bIns="182850" lIns="162000" spcFirstLastPara="1" rIns="162000" wrap="square" tIns="182850">
            <a:noAutofit/>
          </a:bodyPr>
          <a:lstStyle/>
          <a:p>
            <a:pPr indent="0" lvl="0" marL="0" rtl="0" algn="l">
              <a:spcBef>
                <a:spcPts val="0"/>
              </a:spcBef>
              <a:spcAft>
                <a:spcPts val="0"/>
              </a:spcAft>
              <a:buNone/>
            </a:pPr>
            <a:r>
              <a:rPr b="1" lang="en-GB" sz="2000">
                <a:solidFill>
                  <a:srgbClr val="FFFFFF"/>
                </a:solidFill>
                <a:latin typeface="Open Sans"/>
                <a:ea typeface="Open Sans"/>
                <a:cs typeface="Open Sans"/>
                <a:sym typeface="Open Sans"/>
              </a:rPr>
              <a:t>Q2</a:t>
            </a:r>
            <a:endParaRPr b="1" sz="2000">
              <a:solidFill>
                <a:srgbClr val="FFFFFF"/>
              </a:solidFill>
              <a:latin typeface="Open Sans"/>
              <a:ea typeface="Open Sans"/>
              <a:cs typeface="Open Sans"/>
              <a:sym typeface="Open Sans"/>
            </a:endParaRPr>
          </a:p>
        </p:txBody>
      </p:sp>
      <p:sp>
        <p:nvSpPr>
          <p:cNvPr id="550" name="Google Shape;550;p42"/>
          <p:cNvSpPr/>
          <p:nvPr/>
        </p:nvSpPr>
        <p:spPr>
          <a:xfrm>
            <a:off x="4925019" y="3766869"/>
            <a:ext cx="4210800" cy="4403400"/>
          </a:xfrm>
          <a:prstGeom prst="chevron">
            <a:avLst>
              <a:gd fmla="val 0" name="adj"/>
            </a:avLst>
          </a:prstGeom>
          <a:solidFill>
            <a:srgbClr val="5A7084"/>
          </a:solidFill>
          <a:ln>
            <a:noFill/>
          </a:ln>
        </p:spPr>
        <p:txBody>
          <a:bodyPr anchorCtr="0" anchor="t" bIns="182850" lIns="162000" spcFirstLastPara="1" rIns="162000" wrap="square" tIns="0">
            <a:noAutofit/>
          </a:bodyPr>
          <a:lstStyle/>
          <a:p>
            <a:pPr indent="0" lvl="0" marL="0" rtl="0" algn="l">
              <a:spcBef>
                <a:spcPts val="0"/>
              </a:spcBef>
              <a:spcAft>
                <a:spcPts val="0"/>
              </a:spcAft>
              <a:buNone/>
            </a:pPr>
            <a:br>
              <a:rPr b="1" lang="en-GB" sz="2000">
                <a:solidFill>
                  <a:schemeClr val="accent1"/>
                </a:solidFill>
                <a:latin typeface="Open Sans"/>
                <a:ea typeface="Open Sans"/>
                <a:cs typeface="Open Sans"/>
                <a:sym typeface="Open Sans"/>
              </a:rPr>
            </a:br>
            <a:r>
              <a:rPr b="1" lang="en-GB" sz="2000">
                <a:solidFill>
                  <a:schemeClr val="accent1"/>
                </a:solidFill>
                <a:latin typeface="Open Sans"/>
                <a:ea typeface="Open Sans"/>
                <a:cs typeface="Open Sans"/>
                <a:sym typeface="Open Sans"/>
              </a:rPr>
              <a:t>Complete &amp; review pilot </a:t>
            </a:r>
            <a:endParaRPr b="1" sz="2000">
              <a:solidFill>
                <a:schemeClr val="accent1"/>
              </a:solidFill>
              <a:latin typeface="Open Sans"/>
              <a:ea typeface="Open Sans"/>
              <a:cs typeface="Open Sans"/>
              <a:sym typeface="Open Sans"/>
            </a:endParaRPr>
          </a:p>
          <a:p>
            <a:pPr indent="0" lvl="0" marL="0" rtl="0" algn="l">
              <a:spcBef>
                <a:spcPts val="1000"/>
              </a:spcBef>
              <a:spcAft>
                <a:spcPts val="0"/>
              </a:spcAft>
              <a:buNone/>
            </a:pPr>
            <a:r>
              <a:rPr lang="en-GB" sz="2000">
                <a:solidFill>
                  <a:schemeClr val="lt1"/>
                </a:solidFill>
                <a:latin typeface="Open Sans"/>
                <a:ea typeface="Open Sans"/>
                <a:cs typeface="Open Sans"/>
                <a:sym typeface="Open Sans"/>
              </a:rPr>
              <a:t>Initiate transition to sandbox </a:t>
            </a:r>
            <a:r>
              <a:rPr lang="en-GB" sz="1800">
                <a:solidFill>
                  <a:schemeClr val="lt1"/>
                </a:solidFill>
                <a:latin typeface="Open Sans"/>
                <a:ea typeface="Open Sans"/>
                <a:cs typeface="Open Sans"/>
                <a:sym typeface="Open Sans"/>
              </a:rPr>
              <a:t>(production environment with synthetic data)</a:t>
            </a:r>
            <a:endParaRPr sz="1800">
              <a:solidFill>
                <a:schemeClr val="lt1"/>
              </a:solidFill>
              <a:latin typeface="Open Sans"/>
              <a:ea typeface="Open Sans"/>
              <a:cs typeface="Open Sans"/>
              <a:sym typeface="Open Sans"/>
            </a:endParaRPr>
          </a:p>
          <a:p>
            <a:pPr indent="0" lvl="0" marL="0" rtl="0" algn="l">
              <a:spcBef>
                <a:spcPts val="1000"/>
              </a:spcBef>
              <a:spcAft>
                <a:spcPts val="0"/>
              </a:spcAft>
              <a:buNone/>
            </a:pPr>
            <a:r>
              <a:rPr lang="en-GB" sz="2000">
                <a:solidFill>
                  <a:schemeClr val="lt1"/>
                </a:solidFill>
                <a:latin typeface="Open Sans"/>
                <a:ea typeface="Open Sans"/>
                <a:cs typeface="Open Sans"/>
                <a:sym typeface="Open Sans"/>
              </a:rPr>
              <a:t>Financial Service Provider is integrated technically with pilot</a:t>
            </a:r>
            <a:endParaRPr sz="2000">
              <a:solidFill>
                <a:schemeClr val="lt1"/>
              </a:solidFill>
              <a:latin typeface="Open Sans"/>
              <a:ea typeface="Open Sans"/>
              <a:cs typeface="Open Sans"/>
              <a:sym typeface="Open Sans"/>
            </a:endParaRPr>
          </a:p>
          <a:p>
            <a:pPr indent="0" lvl="0" marL="0" rtl="0" algn="l">
              <a:spcBef>
                <a:spcPts val="1000"/>
              </a:spcBef>
              <a:spcAft>
                <a:spcPts val="0"/>
              </a:spcAft>
              <a:buNone/>
            </a:pPr>
            <a:r>
              <a:rPr lang="en-GB" sz="2000">
                <a:solidFill>
                  <a:schemeClr val="lt1"/>
                </a:solidFill>
                <a:latin typeface="Open Sans"/>
                <a:ea typeface="Open Sans"/>
                <a:cs typeface="Open Sans"/>
                <a:sym typeface="Open Sans"/>
              </a:rPr>
              <a:t>Operational policies approved by AGs</a:t>
            </a:r>
            <a:endParaRPr sz="2000">
              <a:solidFill>
                <a:schemeClr val="lt1"/>
              </a:solidFill>
              <a:latin typeface="Open Sans"/>
              <a:ea typeface="Open Sans"/>
              <a:cs typeface="Open Sans"/>
              <a:sym typeface="Open Sans"/>
            </a:endParaRPr>
          </a:p>
          <a:p>
            <a:pPr indent="0" lvl="0" marL="0" rtl="0" algn="l">
              <a:spcBef>
                <a:spcPts val="1000"/>
              </a:spcBef>
              <a:spcAft>
                <a:spcPts val="0"/>
              </a:spcAft>
              <a:buNone/>
            </a:pPr>
            <a:r>
              <a:rPr lang="en-GB" sz="2000">
                <a:solidFill>
                  <a:schemeClr val="lt1"/>
                </a:solidFill>
                <a:latin typeface="Open Sans"/>
                <a:ea typeface="Open Sans"/>
                <a:cs typeface="Open Sans"/>
                <a:sym typeface="Open Sans"/>
              </a:rPr>
              <a:t>Pilot user feedback incorporated in production scheme</a:t>
            </a:r>
            <a:endParaRPr sz="2000">
              <a:solidFill>
                <a:schemeClr val="lt1"/>
              </a:solidFill>
              <a:latin typeface="Open Sans"/>
              <a:ea typeface="Open Sans"/>
              <a:cs typeface="Open Sans"/>
              <a:sym typeface="Open Sans"/>
            </a:endParaRPr>
          </a:p>
          <a:p>
            <a:pPr indent="0" lvl="0" marL="0" rtl="0" algn="l">
              <a:spcBef>
                <a:spcPts val="1000"/>
              </a:spcBef>
              <a:spcAft>
                <a:spcPts val="1000"/>
              </a:spcAft>
              <a:buNone/>
            </a:pPr>
            <a:r>
              <a:rPr lang="en-GB" sz="2000">
                <a:solidFill>
                  <a:schemeClr val="lt1"/>
                </a:solidFill>
                <a:latin typeface="Open Sans"/>
                <a:ea typeface="Open Sans"/>
                <a:cs typeface="Open Sans"/>
                <a:sym typeface="Open Sans"/>
              </a:rPr>
              <a:t>Sign off business plan</a:t>
            </a:r>
            <a:endParaRPr sz="2000">
              <a:solidFill>
                <a:schemeClr val="lt1"/>
              </a:solidFill>
              <a:latin typeface="Open Sans"/>
              <a:ea typeface="Open Sans"/>
              <a:cs typeface="Open Sans"/>
              <a:sym typeface="Open Sans"/>
            </a:endParaRPr>
          </a:p>
        </p:txBody>
      </p:sp>
      <p:sp>
        <p:nvSpPr>
          <p:cNvPr id="551" name="Google Shape;551;p42"/>
          <p:cNvSpPr/>
          <p:nvPr/>
        </p:nvSpPr>
        <p:spPr>
          <a:xfrm>
            <a:off x="9242605" y="2435588"/>
            <a:ext cx="4352400" cy="785400"/>
          </a:xfrm>
          <a:prstGeom prst="chevron">
            <a:avLst>
              <a:gd fmla="val 38037" name="adj"/>
            </a:avLst>
          </a:prstGeom>
          <a:solidFill>
            <a:srgbClr val="1A3844"/>
          </a:solidFill>
          <a:ln>
            <a:noFill/>
          </a:ln>
        </p:spPr>
        <p:txBody>
          <a:bodyPr anchorCtr="0" anchor="ctr" bIns="182850" lIns="162000" spcFirstLastPara="1" rIns="162000" wrap="square" tIns="182850">
            <a:noAutofit/>
          </a:bodyPr>
          <a:lstStyle/>
          <a:p>
            <a:pPr indent="0" lvl="0" marL="0" rtl="0" algn="l">
              <a:spcBef>
                <a:spcPts val="0"/>
              </a:spcBef>
              <a:spcAft>
                <a:spcPts val="0"/>
              </a:spcAft>
              <a:buNone/>
            </a:pPr>
            <a:r>
              <a:rPr b="1" lang="en-GB" sz="2000">
                <a:solidFill>
                  <a:srgbClr val="FFFFFF"/>
                </a:solidFill>
                <a:latin typeface="Open Sans"/>
                <a:ea typeface="Open Sans"/>
                <a:cs typeface="Open Sans"/>
                <a:sym typeface="Open Sans"/>
              </a:rPr>
              <a:t>Q3	</a:t>
            </a:r>
            <a:endParaRPr b="1" sz="2000">
              <a:solidFill>
                <a:srgbClr val="FFFFFF"/>
              </a:solidFill>
              <a:latin typeface="Open Sans"/>
              <a:ea typeface="Open Sans"/>
              <a:cs typeface="Open Sans"/>
              <a:sym typeface="Open Sans"/>
            </a:endParaRPr>
          </a:p>
        </p:txBody>
      </p:sp>
      <p:sp>
        <p:nvSpPr>
          <p:cNvPr id="552" name="Google Shape;552;p42"/>
          <p:cNvSpPr/>
          <p:nvPr/>
        </p:nvSpPr>
        <p:spPr>
          <a:xfrm>
            <a:off x="9213296" y="3766837"/>
            <a:ext cx="4210800" cy="4403400"/>
          </a:xfrm>
          <a:prstGeom prst="chevron">
            <a:avLst>
              <a:gd fmla="val 0" name="adj"/>
            </a:avLst>
          </a:prstGeom>
          <a:solidFill>
            <a:srgbClr val="5A7084"/>
          </a:solidFill>
          <a:ln>
            <a:noFill/>
          </a:ln>
        </p:spPr>
        <p:txBody>
          <a:bodyPr anchorCtr="0" anchor="t" bIns="182850" lIns="162000" spcFirstLastPara="1" rIns="162000" wrap="square" tIns="0">
            <a:noAutofit/>
          </a:bodyPr>
          <a:lstStyle/>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Sandbox ready with approved legal documents for scheme membership</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8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GB" sz="1800">
                <a:solidFill>
                  <a:schemeClr val="accent1"/>
                </a:solidFill>
                <a:latin typeface="Open Sans"/>
                <a:ea typeface="Open Sans"/>
                <a:cs typeface="Open Sans"/>
                <a:sym typeface="Open Sans"/>
              </a:rPr>
              <a:t>Five (5) Carbon Accounting Providers are Perseus-ready</a:t>
            </a:r>
            <a:endParaRPr b="1" sz="1800">
              <a:solidFill>
                <a:schemeClr val="accen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Production directory launched</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Onboarding and support services ready for scheme members</a:t>
            </a:r>
            <a:endParaRPr sz="1800">
              <a:solidFill>
                <a:schemeClr val="lt1"/>
              </a:solidFill>
              <a:latin typeface="Open Sans"/>
              <a:ea typeface="Open Sans"/>
              <a:cs typeface="Open Sans"/>
              <a:sym typeface="Open Sans"/>
            </a:endParaRPr>
          </a:p>
        </p:txBody>
      </p:sp>
      <p:sp>
        <p:nvSpPr>
          <p:cNvPr id="553" name="Google Shape;553;p42"/>
          <p:cNvSpPr/>
          <p:nvPr/>
        </p:nvSpPr>
        <p:spPr>
          <a:xfrm>
            <a:off x="13519127" y="3774938"/>
            <a:ext cx="4210800" cy="4403400"/>
          </a:xfrm>
          <a:prstGeom prst="chevron">
            <a:avLst>
              <a:gd fmla="val 0" name="adj"/>
            </a:avLst>
          </a:prstGeom>
          <a:solidFill>
            <a:srgbClr val="5A7084"/>
          </a:solidFill>
          <a:ln>
            <a:noFill/>
          </a:ln>
        </p:spPr>
        <p:txBody>
          <a:bodyPr anchorCtr="0" anchor="t" bIns="182850" lIns="162000" spcFirstLastPara="1" rIns="162000" wrap="square" tIns="0">
            <a:noAutofit/>
          </a:bodyPr>
          <a:lstStyle/>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Production launch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Initial emission reduction metrics from pilot</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Perseus Report 2025 </a:t>
            </a:r>
            <a:br>
              <a:rPr lang="en-GB" sz="1800">
                <a:solidFill>
                  <a:schemeClr val="lt1"/>
                </a:solidFill>
                <a:latin typeface="Open Sans"/>
                <a:ea typeface="Open Sans"/>
                <a:cs typeface="Open Sans"/>
                <a:sym typeface="Open Sans"/>
              </a:rPr>
            </a:br>
            <a:r>
              <a:rPr lang="en-GB" sz="1800">
                <a:solidFill>
                  <a:schemeClr val="lt1"/>
                </a:solidFill>
                <a:latin typeface="Open Sans"/>
                <a:ea typeface="Open Sans"/>
                <a:cs typeface="Open Sans"/>
                <a:sym typeface="Open Sans"/>
              </a:rPr>
              <a:t>AGM &amp; 2026 plan</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Long term financial plan agreed</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accent1"/>
              </a:solidFill>
              <a:latin typeface="Open Sans"/>
              <a:ea typeface="Open Sans"/>
              <a:cs typeface="Open Sans"/>
              <a:sym typeface="Open Sans"/>
            </a:endParaRPr>
          </a:p>
          <a:p>
            <a:pPr indent="0" lvl="0" marL="0" rtl="0" algn="l">
              <a:spcBef>
                <a:spcPts val="0"/>
              </a:spcBef>
              <a:spcAft>
                <a:spcPts val="0"/>
              </a:spcAft>
              <a:buNone/>
            </a:pPr>
            <a:r>
              <a:rPr b="1" lang="en-GB" sz="1800">
                <a:solidFill>
                  <a:schemeClr val="accent1"/>
                </a:solidFill>
                <a:latin typeface="Open Sans"/>
                <a:ea typeface="Open Sans"/>
                <a:cs typeface="Open Sans"/>
                <a:sym typeface="Open Sans"/>
              </a:rPr>
              <a:t>Three (3) Financial Service Providers lending to SME clients</a:t>
            </a:r>
            <a:endParaRPr b="1" sz="1800">
              <a:solidFill>
                <a:schemeClr val="lt1"/>
              </a:solidFill>
              <a:latin typeface="Open Sans"/>
              <a:ea typeface="Open Sans"/>
              <a:cs typeface="Open Sans"/>
              <a:sym typeface="Open Sans"/>
            </a:endParaRPr>
          </a:p>
        </p:txBody>
      </p:sp>
      <p:sp>
        <p:nvSpPr>
          <p:cNvPr id="554" name="Google Shape;554;p42"/>
          <p:cNvSpPr/>
          <p:nvPr/>
        </p:nvSpPr>
        <p:spPr>
          <a:xfrm>
            <a:off x="13577231" y="2435588"/>
            <a:ext cx="4352400" cy="785400"/>
          </a:xfrm>
          <a:prstGeom prst="chevron">
            <a:avLst>
              <a:gd fmla="val 38037" name="adj"/>
            </a:avLst>
          </a:prstGeom>
          <a:solidFill>
            <a:srgbClr val="1A3844"/>
          </a:solidFill>
          <a:ln>
            <a:noFill/>
          </a:ln>
        </p:spPr>
        <p:txBody>
          <a:bodyPr anchorCtr="0" anchor="ctr" bIns="182850" lIns="162000" spcFirstLastPara="1" rIns="162000" wrap="square" tIns="182850">
            <a:noAutofit/>
          </a:bodyPr>
          <a:lstStyle/>
          <a:p>
            <a:pPr indent="0" lvl="0" marL="0" rtl="0" algn="l">
              <a:spcBef>
                <a:spcPts val="0"/>
              </a:spcBef>
              <a:spcAft>
                <a:spcPts val="0"/>
              </a:spcAft>
              <a:buNone/>
            </a:pPr>
            <a:r>
              <a:rPr b="1" lang="en-GB" sz="2000">
                <a:solidFill>
                  <a:srgbClr val="FFFFFF"/>
                </a:solidFill>
                <a:latin typeface="Open Sans"/>
                <a:ea typeface="Open Sans"/>
                <a:cs typeface="Open Sans"/>
                <a:sym typeface="Open Sans"/>
              </a:rPr>
              <a:t>Q4	</a:t>
            </a:r>
            <a:endParaRPr b="1" sz="2000">
              <a:solidFill>
                <a:srgbClr val="FFFFFF"/>
              </a:solidFill>
              <a:latin typeface="Open Sans"/>
              <a:ea typeface="Open Sans"/>
              <a:cs typeface="Open Sans"/>
              <a:sym typeface="Open Sans"/>
            </a:endParaRPr>
          </a:p>
        </p:txBody>
      </p:sp>
      <p:sp>
        <p:nvSpPr>
          <p:cNvPr id="555" name="Google Shape;555;p42"/>
          <p:cNvSpPr/>
          <p:nvPr/>
        </p:nvSpPr>
        <p:spPr>
          <a:xfrm>
            <a:off x="636761" y="2435588"/>
            <a:ext cx="4352400" cy="785400"/>
          </a:xfrm>
          <a:prstGeom prst="chevron">
            <a:avLst>
              <a:gd fmla="val 38037" name="adj"/>
            </a:avLst>
          </a:prstGeom>
          <a:solidFill>
            <a:srgbClr val="1A3844"/>
          </a:solidFill>
          <a:ln>
            <a:noFill/>
          </a:ln>
        </p:spPr>
        <p:txBody>
          <a:bodyPr anchorCtr="0" anchor="ctr" bIns="182850" lIns="162000" spcFirstLastPara="1" rIns="162000" wrap="square" tIns="182850">
            <a:noAutofit/>
          </a:bodyPr>
          <a:lstStyle/>
          <a:p>
            <a:pPr indent="0" lvl="0" marL="0" rtl="0" algn="l">
              <a:spcBef>
                <a:spcPts val="0"/>
              </a:spcBef>
              <a:spcAft>
                <a:spcPts val="0"/>
              </a:spcAft>
              <a:buNone/>
            </a:pPr>
            <a:r>
              <a:rPr b="1" lang="en-GB" sz="2000">
                <a:solidFill>
                  <a:srgbClr val="FFFFFF"/>
                </a:solidFill>
                <a:latin typeface="Open Sans"/>
                <a:ea typeface="Open Sans"/>
                <a:cs typeface="Open Sans"/>
                <a:sym typeface="Open Sans"/>
              </a:rPr>
              <a:t>Q1 </a:t>
            </a:r>
            <a:endParaRPr b="1" sz="2000">
              <a:solidFill>
                <a:srgbClr val="FFFFFF"/>
              </a:solidFill>
              <a:latin typeface="Open Sans"/>
              <a:ea typeface="Open Sans"/>
              <a:cs typeface="Open Sans"/>
              <a:sym typeface="Open Sans"/>
            </a:endParaRPr>
          </a:p>
        </p:txBody>
      </p:sp>
      <p:sp>
        <p:nvSpPr>
          <p:cNvPr id="556" name="Google Shape;556;p42"/>
          <p:cNvSpPr/>
          <p:nvPr/>
        </p:nvSpPr>
        <p:spPr>
          <a:xfrm>
            <a:off x="636713" y="3774935"/>
            <a:ext cx="4210800" cy="4403400"/>
          </a:xfrm>
          <a:prstGeom prst="chevron">
            <a:avLst>
              <a:gd fmla="val 0" name="adj"/>
            </a:avLst>
          </a:prstGeom>
          <a:solidFill>
            <a:srgbClr val="5A7084"/>
          </a:solidFill>
          <a:ln>
            <a:noFill/>
          </a:ln>
        </p:spPr>
        <p:txBody>
          <a:bodyPr anchorCtr="0" anchor="t" bIns="182850" lIns="162000" spcFirstLastPara="1" rIns="162000" wrap="square" tIns="0">
            <a:noAutofit/>
          </a:bodyPr>
          <a:lstStyle/>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Engaged and tested with more SMEs, CAPs, FSPs in the pilot</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b="1" lang="en-GB" sz="1800">
                <a:solidFill>
                  <a:schemeClr val="accent1"/>
                </a:solidFill>
                <a:latin typeface="Open Sans"/>
                <a:ea typeface="Open Sans"/>
                <a:cs typeface="Open Sans"/>
                <a:sym typeface="Open Sans"/>
              </a:rPr>
              <a:t>Funding secured for 2025 </a:t>
            </a:r>
            <a:endParaRPr b="1" sz="1800">
              <a:solidFill>
                <a:schemeClr val="accent1"/>
              </a:solidFill>
              <a:latin typeface="Open Sans"/>
              <a:ea typeface="Open Sans"/>
              <a:cs typeface="Open Sans"/>
              <a:sym typeface="Open Sans"/>
            </a:endParaRPr>
          </a:p>
          <a:p>
            <a:pPr indent="0" lvl="0" marL="0" rtl="0" algn="l">
              <a:spcBef>
                <a:spcPts val="0"/>
              </a:spcBef>
              <a:spcAft>
                <a:spcPts val="0"/>
              </a:spcAft>
              <a:buNone/>
            </a:pPr>
            <a:r>
              <a:t/>
            </a:r>
            <a:endParaRPr b="1" sz="1800">
              <a:solidFill>
                <a:schemeClr val="accen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Production readiness plan prepared</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Secured a Financial Service Provider commitment to integrate with pilot/sandbox</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rtl="0" algn="l">
              <a:spcBef>
                <a:spcPts val="0"/>
              </a:spcBef>
              <a:spcAft>
                <a:spcPts val="0"/>
              </a:spcAft>
              <a:buNone/>
            </a:pPr>
            <a:r>
              <a:rPr lang="en-GB" sz="1800">
                <a:solidFill>
                  <a:schemeClr val="lt1"/>
                </a:solidFill>
                <a:latin typeface="Open Sans"/>
                <a:ea typeface="Open Sans"/>
                <a:cs typeface="Open Sans"/>
                <a:sym typeface="Open Sans"/>
              </a:rPr>
              <a:t>Engagement plan in place</a:t>
            </a:r>
            <a:endParaRPr sz="1800">
              <a:solidFill>
                <a:schemeClr val="lt1"/>
              </a:solidFill>
              <a:latin typeface="Open Sans"/>
              <a:ea typeface="Open Sans"/>
              <a:cs typeface="Open Sans"/>
              <a:sym typeface="Open Sans"/>
            </a:endParaRPr>
          </a:p>
        </p:txBody>
      </p:sp>
      <p:sp>
        <p:nvSpPr>
          <p:cNvPr id="557" name="Google Shape;557;p42"/>
          <p:cNvSpPr/>
          <p:nvPr/>
        </p:nvSpPr>
        <p:spPr>
          <a:xfrm>
            <a:off x="636761" y="3262009"/>
            <a:ext cx="17292000" cy="463800"/>
          </a:xfrm>
          <a:prstGeom prst="chevron">
            <a:avLst>
              <a:gd fmla="val 58261" name="adj"/>
            </a:avLst>
          </a:prstGeom>
          <a:solidFill>
            <a:srgbClr val="1A3844"/>
          </a:solidFill>
          <a:ln>
            <a:noFill/>
          </a:ln>
        </p:spPr>
        <p:txBody>
          <a:bodyPr anchorCtr="0" anchor="ctr" bIns="182850" lIns="162000" spcFirstLastPara="1" rIns="162000" wrap="square" tIns="182850">
            <a:noAutofit/>
          </a:bodyPr>
          <a:lstStyle/>
          <a:p>
            <a:pPr indent="0" lvl="0" marL="0" rtl="0" algn="ctr">
              <a:spcBef>
                <a:spcPts val="0"/>
              </a:spcBef>
              <a:spcAft>
                <a:spcPts val="0"/>
              </a:spcAft>
              <a:buNone/>
            </a:pPr>
            <a:r>
              <a:rPr lang="en-GB" sz="2000">
                <a:solidFill>
                  <a:srgbClr val="FFFFFF"/>
                </a:solidFill>
                <a:latin typeface="Open Sans Medium"/>
                <a:ea typeface="Open Sans Medium"/>
                <a:cs typeface="Open Sans Medium"/>
                <a:sym typeface="Open Sans Medium"/>
              </a:rPr>
              <a:t>Quarterly </a:t>
            </a:r>
            <a:r>
              <a:rPr lang="en-GB" sz="2000">
                <a:solidFill>
                  <a:srgbClr val="FFFFFF"/>
                </a:solidFill>
                <a:latin typeface="Open Sans Medium"/>
                <a:ea typeface="Open Sans Medium"/>
                <a:cs typeface="Open Sans Medium"/>
                <a:sym typeface="Open Sans Medium"/>
              </a:rPr>
              <a:t>Steering Group and Advisory Group meetings</a:t>
            </a:r>
            <a:endParaRPr sz="2000">
              <a:solidFill>
                <a:srgbClr val="FFFFFF"/>
              </a:solidFill>
              <a:latin typeface="Open Sans Medium"/>
              <a:ea typeface="Open Sans Medium"/>
              <a:cs typeface="Open Sans Medium"/>
              <a:sym typeface="Open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3844"/>
        </a:solidFill>
      </p:bgPr>
    </p:bg>
    <p:spTree>
      <p:nvGrpSpPr>
        <p:cNvPr id="123" name="Shape 123"/>
        <p:cNvGrpSpPr/>
        <p:nvPr/>
      </p:nvGrpSpPr>
      <p:grpSpPr>
        <a:xfrm>
          <a:off x="0" y="0"/>
          <a:ext cx="0" cy="0"/>
          <a:chOff x="0" y="0"/>
          <a:chExt cx="0" cy="0"/>
        </a:xfrm>
      </p:grpSpPr>
      <p:pic>
        <p:nvPicPr>
          <p:cNvPr id="124" name="Google Shape;124;p25"/>
          <p:cNvPicPr preferRelativeResize="0"/>
          <p:nvPr/>
        </p:nvPicPr>
        <p:blipFill rotWithShape="1">
          <a:blip r:embed="rId3">
            <a:alphaModFix/>
          </a:blip>
          <a:srcRect b="31051" l="30849" r="23829" t="34960"/>
          <a:stretch/>
        </p:blipFill>
        <p:spPr>
          <a:xfrm>
            <a:off x="0" y="0"/>
            <a:ext cx="18288000" cy="10287000"/>
          </a:xfrm>
          <a:prstGeom prst="rect">
            <a:avLst/>
          </a:prstGeom>
          <a:noFill/>
          <a:ln>
            <a:noFill/>
          </a:ln>
        </p:spPr>
      </p:pic>
      <p:sp>
        <p:nvSpPr>
          <p:cNvPr id="125" name="Google Shape;125;p25"/>
          <p:cNvSpPr/>
          <p:nvPr/>
        </p:nvSpPr>
        <p:spPr>
          <a:xfrm>
            <a:off x="0" y="38"/>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26" name="Google Shape;126;p25"/>
          <p:cNvSpPr txBox="1"/>
          <p:nvPr/>
        </p:nvSpPr>
        <p:spPr>
          <a:xfrm>
            <a:off x="4084798" y="4291125"/>
            <a:ext cx="10118400" cy="1704600"/>
          </a:xfrm>
          <a:prstGeom prst="rect">
            <a:avLst/>
          </a:prstGeom>
          <a:noFill/>
          <a:ln>
            <a:noFill/>
          </a:ln>
        </p:spPr>
        <p:txBody>
          <a:bodyPr anchorCtr="0" anchor="ctr" bIns="137150" lIns="137150" spcFirstLastPara="1" rIns="137150" wrap="square" tIns="137150">
            <a:noAutofit/>
          </a:bodyPr>
          <a:lstStyle/>
          <a:p>
            <a:pPr indent="0" lvl="0" marL="0" rtl="0" algn="ctr">
              <a:lnSpc>
                <a:spcPct val="100000"/>
              </a:lnSpc>
              <a:spcBef>
                <a:spcPts val="0"/>
              </a:spcBef>
              <a:spcAft>
                <a:spcPts val="1600"/>
              </a:spcAft>
              <a:buNone/>
            </a:pPr>
            <a:r>
              <a:rPr lang="en-GB" sz="17200">
                <a:solidFill>
                  <a:schemeClr val="lt1"/>
                </a:solidFill>
                <a:latin typeface="Open Sans Medium"/>
                <a:ea typeface="Open Sans Medium"/>
                <a:cs typeface="Open Sans Medium"/>
                <a:sym typeface="Open Sans Medium"/>
              </a:rPr>
              <a:t>PERSEUS</a:t>
            </a:r>
            <a:endParaRPr baseline="30000" sz="14200">
              <a:solidFill>
                <a:schemeClr val="lt1"/>
              </a:solidFill>
              <a:latin typeface="Open Sans Medium"/>
              <a:ea typeface="Open Sans Medium"/>
              <a:cs typeface="Open Sans Medium"/>
              <a:sym typeface="Open Sans Medium"/>
            </a:endParaRPr>
          </a:p>
        </p:txBody>
      </p:sp>
      <p:sp>
        <p:nvSpPr>
          <p:cNvPr id="127" name="Google Shape;127;p25"/>
          <p:cNvSpPr/>
          <p:nvPr/>
        </p:nvSpPr>
        <p:spPr>
          <a:xfrm>
            <a:off x="4514881" y="6260175"/>
            <a:ext cx="9258000" cy="1284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28" name="Google Shape;128;p25"/>
          <p:cNvSpPr/>
          <p:nvPr/>
        </p:nvSpPr>
        <p:spPr>
          <a:xfrm>
            <a:off x="4514881" y="3898425"/>
            <a:ext cx="9258000" cy="1284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61" name="Shape 561"/>
        <p:cNvGrpSpPr/>
        <p:nvPr/>
      </p:nvGrpSpPr>
      <p:grpSpPr>
        <a:xfrm>
          <a:off x="0" y="0"/>
          <a:ext cx="0" cy="0"/>
          <a:chOff x="0" y="0"/>
          <a:chExt cx="0" cy="0"/>
        </a:xfrm>
      </p:grpSpPr>
      <p:pic>
        <p:nvPicPr>
          <p:cNvPr id="562" name="Google Shape;562;p43"/>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563" name="Google Shape;563;p43"/>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564" name="Google Shape;564;p43"/>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565" name="Google Shape;565;p43"/>
          <p:cNvSpPr txBox="1"/>
          <p:nvPr/>
        </p:nvSpPr>
        <p:spPr>
          <a:xfrm>
            <a:off x="9214025" y="3588900"/>
            <a:ext cx="7383600" cy="31092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20000"/>
              </a:lnSpc>
              <a:spcBef>
                <a:spcPts val="0"/>
              </a:spcBef>
              <a:spcAft>
                <a:spcPts val="0"/>
              </a:spcAft>
              <a:buNone/>
            </a:pPr>
            <a:r>
              <a:rPr b="1" lang="en-GB" sz="2500">
                <a:solidFill>
                  <a:schemeClr val="accent1"/>
                </a:solidFill>
                <a:latin typeface="Open Sans"/>
                <a:ea typeface="Open Sans"/>
                <a:cs typeface="Open Sans"/>
                <a:sym typeface="Open Sans"/>
              </a:rPr>
              <a:t>Early adoption success story </a:t>
            </a:r>
            <a:endParaRPr sz="20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Development Bank of Wales using Perseus-enabled data as part of loan due diligence process</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Legal, technical and compliance teams all agreed</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Explicit SME permission throughout</a:t>
            </a:r>
            <a:endParaRPr sz="2200">
              <a:solidFill>
                <a:schemeClr val="lt2"/>
              </a:solidFill>
              <a:latin typeface="Open Sans"/>
              <a:ea typeface="Open Sans"/>
              <a:cs typeface="Open Sans"/>
              <a:sym typeface="Open Sans"/>
            </a:endParaRPr>
          </a:p>
          <a:p>
            <a:pPr indent="-368300" lvl="0" marL="457200" rtl="0" algn="l">
              <a:lnSpc>
                <a:spcPct val="120000"/>
              </a:lnSpc>
              <a:spcBef>
                <a:spcPts val="0"/>
              </a:spcBef>
              <a:spcAft>
                <a:spcPts val="0"/>
              </a:spcAft>
              <a:buClr>
                <a:schemeClr val="lt2"/>
              </a:buClr>
              <a:buSzPts val="2200"/>
              <a:buFont typeface="Open Sans"/>
              <a:buChar char="●"/>
            </a:pPr>
            <a:r>
              <a:rPr lang="en-GB" sz="2200">
                <a:solidFill>
                  <a:schemeClr val="lt2"/>
                </a:solidFill>
                <a:latin typeface="Open Sans"/>
                <a:ea typeface="Open Sans"/>
                <a:cs typeface="Open Sans"/>
                <a:sym typeface="Open Sans"/>
              </a:rPr>
              <a:t>Ready for national-scale implementation</a:t>
            </a:r>
            <a:endParaRPr sz="2000">
              <a:solidFill>
                <a:schemeClr val="accent2"/>
              </a:solidFill>
              <a:latin typeface="Open Sans SemiBold"/>
              <a:ea typeface="Open Sans SemiBold"/>
              <a:cs typeface="Open Sans SemiBold"/>
              <a:sym typeface="Open Sans SemiBold"/>
            </a:endParaRPr>
          </a:p>
        </p:txBody>
      </p:sp>
      <p:pic>
        <p:nvPicPr>
          <p:cNvPr id="566" name="Google Shape;566;p43"/>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567" name="Google Shape;567;p43"/>
          <p:cNvSpPr txBox="1"/>
          <p:nvPr/>
        </p:nvSpPr>
        <p:spPr>
          <a:xfrm>
            <a:off x="629225" y="466850"/>
            <a:ext cx="16948500" cy="1129800"/>
          </a:xfrm>
          <a:prstGeom prst="rect">
            <a:avLst/>
          </a:prstGeom>
          <a:solidFill>
            <a:srgbClr val="1A3844">
              <a:alpha val="65190"/>
            </a:srgbClr>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Progress so far: high-level recognition + </a:t>
            </a:r>
            <a:r>
              <a:rPr b="1" lang="en-GB" sz="3600">
                <a:solidFill>
                  <a:schemeClr val="accent2"/>
                </a:solidFill>
                <a:latin typeface="Open Sans"/>
                <a:ea typeface="Open Sans"/>
                <a:cs typeface="Open Sans"/>
                <a:sym typeface="Open Sans"/>
              </a:rPr>
              <a:t>early adoption success story </a:t>
            </a:r>
            <a:r>
              <a:rPr b="1" lang="en-GB" sz="3600">
                <a:solidFill>
                  <a:schemeClr val="accent2"/>
                </a:solidFill>
                <a:latin typeface="Open Sans"/>
                <a:ea typeface="Open Sans"/>
                <a:cs typeface="Open Sans"/>
                <a:sym typeface="Open Sans"/>
              </a:rPr>
              <a:t> </a:t>
            </a:r>
            <a:endParaRPr b="1" sz="3600">
              <a:solidFill>
                <a:schemeClr val="accent2"/>
              </a:solidFill>
              <a:latin typeface="Open Sans"/>
              <a:ea typeface="Open Sans"/>
              <a:cs typeface="Open Sans"/>
              <a:sym typeface="Open Sans"/>
            </a:endParaRPr>
          </a:p>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p:txBody>
      </p:sp>
      <p:pic>
        <p:nvPicPr>
          <p:cNvPr id="568" name="Google Shape;568;p43"/>
          <p:cNvPicPr preferRelativeResize="0"/>
          <p:nvPr/>
        </p:nvPicPr>
        <p:blipFill rotWithShape="1">
          <a:blip r:embed="rId5">
            <a:alphaModFix/>
          </a:blip>
          <a:srcRect b="0" l="0" r="0" t="63930"/>
          <a:stretch/>
        </p:blipFill>
        <p:spPr>
          <a:xfrm>
            <a:off x="1480738" y="2239950"/>
            <a:ext cx="6231326" cy="2695202"/>
          </a:xfrm>
          <a:prstGeom prst="rect">
            <a:avLst/>
          </a:prstGeom>
          <a:noFill/>
          <a:ln>
            <a:noFill/>
          </a:ln>
        </p:spPr>
      </p:pic>
      <p:sp>
        <p:nvSpPr>
          <p:cNvPr id="569" name="Google Shape;569;p43"/>
          <p:cNvSpPr/>
          <p:nvPr/>
        </p:nvSpPr>
        <p:spPr>
          <a:xfrm>
            <a:off x="1481649" y="1498650"/>
            <a:ext cx="6229500" cy="741300"/>
          </a:xfrm>
          <a:prstGeom prst="round2DiagRect">
            <a:avLst>
              <a:gd fmla="val 0" name="adj1"/>
              <a:gd fmla="val 0" name="adj2"/>
            </a:avLst>
          </a:prstGeom>
          <a:solidFill>
            <a:srgbClr val="FFFFFF"/>
          </a:solidFill>
          <a:ln>
            <a:noFill/>
          </a:ln>
        </p:spPr>
        <p:txBody>
          <a:bodyPr anchorCtr="0" anchor="ctr" bIns="0" lIns="286200" spcFirstLastPara="1" rIns="72000" wrap="square" tIns="108000">
            <a:noAutofit/>
          </a:bodyPr>
          <a:lstStyle/>
          <a:p>
            <a:pPr indent="0" lvl="0" marL="0" rtl="0" algn="l">
              <a:lnSpc>
                <a:spcPct val="115000"/>
              </a:lnSpc>
              <a:spcBef>
                <a:spcPts val="0"/>
              </a:spcBef>
              <a:spcAft>
                <a:spcPts val="0"/>
              </a:spcAft>
              <a:buNone/>
            </a:pPr>
            <a:r>
              <a:t/>
            </a:r>
            <a:endParaRPr sz="3500">
              <a:solidFill>
                <a:srgbClr val="FFFFFF"/>
              </a:solidFill>
              <a:latin typeface="Open Sans"/>
              <a:ea typeface="Open Sans"/>
              <a:cs typeface="Open Sans"/>
              <a:sym typeface="Open Sans"/>
            </a:endParaRPr>
          </a:p>
        </p:txBody>
      </p:sp>
      <p:pic>
        <p:nvPicPr>
          <p:cNvPr id="570" name="Google Shape;570;p43"/>
          <p:cNvPicPr preferRelativeResize="0"/>
          <p:nvPr/>
        </p:nvPicPr>
        <p:blipFill>
          <a:blip r:embed="rId6">
            <a:alphaModFix/>
          </a:blip>
          <a:stretch>
            <a:fillRect/>
          </a:stretch>
        </p:blipFill>
        <p:spPr>
          <a:xfrm>
            <a:off x="1481699" y="1522875"/>
            <a:ext cx="6231326" cy="741349"/>
          </a:xfrm>
          <a:prstGeom prst="rect">
            <a:avLst/>
          </a:prstGeom>
          <a:noFill/>
          <a:ln>
            <a:noFill/>
          </a:ln>
        </p:spPr>
      </p:pic>
      <p:pic>
        <p:nvPicPr>
          <p:cNvPr id="571" name="Google Shape;571;p43"/>
          <p:cNvPicPr preferRelativeResize="0"/>
          <p:nvPr/>
        </p:nvPicPr>
        <p:blipFill rotWithShape="1">
          <a:blip r:embed="rId7">
            <a:alphaModFix/>
          </a:blip>
          <a:srcRect b="0" l="0" r="0" t="3762"/>
          <a:stretch/>
        </p:blipFill>
        <p:spPr>
          <a:xfrm>
            <a:off x="1480750" y="3050462"/>
            <a:ext cx="6231326" cy="5345276"/>
          </a:xfrm>
          <a:prstGeom prst="rect">
            <a:avLst/>
          </a:prstGeom>
          <a:noFill/>
          <a:ln>
            <a:noFill/>
          </a:ln>
        </p:spPr>
      </p:pic>
      <p:pic>
        <p:nvPicPr>
          <p:cNvPr id="572" name="Google Shape;572;p43"/>
          <p:cNvPicPr preferRelativeResize="0"/>
          <p:nvPr/>
        </p:nvPicPr>
        <p:blipFill rotWithShape="1">
          <a:blip r:embed="rId8">
            <a:alphaModFix/>
          </a:blip>
          <a:srcRect b="0" l="0" r="0" t="13119"/>
          <a:stretch/>
        </p:blipFill>
        <p:spPr>
          <a:xfrm>
            <a:off x="1480738" y="8281350"/>
            <a:ext cx="6231326" cy="1392750"/>
          </a:xfrm>
          <a:prstGeom prst="rect">
            <a:avLst/>
          </a:prstGeom>
          <a:noFill/>
          <a:ln>
            <a:noFill/>
          </a:ln>
        </p:spPr>
      </p:pic>
      <p:sp>
        <p:nvSpPr>
          <p:cNvPr id="573" name="Google Shape;573;p43"/>
          <p:cNvSpPr/>
          <p:nvPr/>
        </p:nvSpPr>
        <p:spPr>
          <a:xfrm rot="10800000">
            <a:off x="1262090" y="1803400"/>
            <a:ext cx="219600" cy="229800"/>
          </a:xfrm>
          <a:prstGeom prst="rect">
            <a:avLst/>
          </a:prstGeom>
          <a:solidFill>
            <a:srgbClr val="FF4E1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574" name="Google Shape;574;p43"/>
          <p:cNvSpPr/>
          <p:nvPr/>
        </p:nvSpPr>
        <p:spPr>
          <a:xfrm rot="10800000">
            <a:off x="9034190" y="3768475"/>
            <a:ext cx="219600" cy="229800"/>
          </a:xfrm>
          <a:prstGeom prst="rect">
            <a:avLst/>
          </a:prstGeom>
          <a:solidFill>
            <a:srgbClr val="FF4E13"/>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8" name="Shape 578"/>
        <p:cNvGrpSpPr/>
        <p:nvPr/>
      </p:nvGrpSpPr>
      <p:grpSpPr>
        <a:xfrm>
          <a:off x="0" y="0"/>
          <a:ext cx="0" cy="0"/>
          <a:chOff x="0" y="0"/>
          <a:chExt cx="0" cy="0"/>
        </a:xfrm>
      </p:grpSpPr>
      <p:pic>
        <p:nvPicPr>
          <p:cNvPr id="579" name="Google Shape;579;p44"/>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580" name="Google Shape;580;p44"/>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581" name="Google Shape;581;p44"/>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582" name="Google Shape;582;p44"/>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583" name="Google Shape;583;p44"/>
          <p:cNvSpPr txBox="1"/>
          <p:nvPr/>
        </p:nvSpPr>
        <p:spPr>
          <a:xfrm>
            <a:off x="3122138" y="2619138"/>
            <a:ext cx="12061800" cy="50487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15000"/>
              </a:lnSpc>
              <a:spcBef>
                <a:spcPts val="0"/>
              </a:spcBef>
              <a:spcAft>
                <a:spcPts val="0"/>
              </a:spcAft>
              <a:buNone/>
            </a:pPr>
            <a:r>
              <a:rPr lang="en-GB" sz="3600">
                <a:solidFill>
                  <a:srgbClr val="FF4D11"/>
                </a:solidFill>
                <a:latin typeface="Open Sans SemiBold"/>
                <a:ea typeface="Open Sans SemiBold"/>
                <a:cs typeface="Open Sans SemiBold"/>
                <a:sym typeface="Open Sans SemiBold"/>
              </a:rPr>
              <a:t>What next? </a:t>
            </a:r>
            <a:endParaRPr sz="3600">
              <a:solidFill>
                <a:srgbClr val="FF4D11"/>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GB" sz="3400">
                <a:solidFill>
                  <a:srgbClr val="FFFFFF"/>
                </a:solidFill>
                <a:latin typeface="Open Sans"/>
                <a:ea typeface="Open Sans"/>
                <a:cs typeface="Open Sans"/>
                <a:sym typeface="Open Sans"/>
              </a:rPr>
              <a:t>Add a call to action here appropriate for your colleagues/audience - for example:</a:t>
            </a:r>
            <a:endParaRPr sz="34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GB" sz="3400">
                <a:solidFill>
                  <a:srgbClr val="FFFFFF"/>
                </a:solidFill>
                <a:latin typeface="Open Sans"/>
                <a:ea typeface="Open Sans"/>
                <a:cs typeface="Open Sans"/>
                <a:sym typeface="Open Sans"/>
              </a:rPr>
              <a:t> </a:t>
            </a:r>
            <a:endParaRPr sz="3400">
              <a:solidFill>
                <a:srgbClr val="FFFFFF"/>
              </a:solidFill>
              <a:latin typeface="Open Sans"/>
              <a:ea typeface="Open Sans"/>
              <a:cs typeface="Open Sans"/>
              <a:sym typeface="Open Sans"/>
            </a:endParaRPr>
          </a:p>
          <a:p>
            <a:pPr indent="-444500" lvl="0" marL="457200" rtl="0" algn="l">
              <a:lnSpc>
                <a:spcPct val="115000"/>
              </a:lnSpc>
              <a:spcBef>
                <a:spcPts val="0"/>
              </a:spcBef>
              <a:spcAft>
                <a:spcPts val="0"/>
              </a:spcAft>
              <a:buClr>
                <a:srgbClr val="FFFFFF"/>
              </a:buClr>
              <a:buSzPts val="3400"/>
              <a:buFont typeface="Open Sans"/>
              <a:buChar char="●"/>
            </a:pPr>
            <a:r>
              <a:rPr lang="en-GB" sz="3400">
                <a:solidFill>
                  <a:srgbClr val="FFFFFF"/>
                </a:solidFill>
                <a:latin typeface="Open Sans"/>
                <a:ea typeface="Open Sans"/>
                <a:cs typeface="Open Sans"/>
                <a:sym typeface="Open Sans"/>
              </a:rPr>
              <a:t>Attend a specific event </a:t>
            </a:r>
            <a:endParaRPr sz="3400">
              <a:solidFill>
                <a:srgbClr val="FFFFFF"/>
              </a:solidFill>
              <a:latin typeface="Open Sans"/>
              <a:ea typeface="Open Sans"/>
              <a:cs typeface="Open Sans"/>
              <a:sym typeface="Open Sans"/>
            </a:endParaRPr>
          </a:p>
          <a:p>
            <a:pPr indent="-444500" lvl="0" marL="457200" rtl="0" algn="l">
              <a:lnSpc>
                <a:spcPct val="115000"/>
              </a:lnSpc>
              <a:spcBef>
                <a:spcPts val="0"/>
              </a:spcBef>
              <a:spcAft>
                <a:spcPts val="0"/>
              </a:spcAft>
              <a:buClr>
                <a:srgbClr val="FFFFFF"/>
              </a:buClr>
              <a:buSzPts val="3400"/>
              <a:buFont typeface="Open Sans"/>
              <a:buChar char="●"/>
            </a:pPr>
            <a:r>
              <a:rPr lang="en-GB" sz="3400">
                <a:solidFill>
                  <a:srgbClr val="FFFFFF"/>
                </a:solidFill>
                <a:latin typeface="Open Sans"/>
                <a:ea typeface="Open Sans"/>
                <a:cs typeface="Open Sans"/>
                <a:sym typeface="Open Sans"/>
              </a:rPr>
              <a:t>Explore joining the Pilot </a:t>
            </a:r>
            <a:endParaRPr sz="3400">
              <a:solidFill>
                <a:srgbClr val="FFFFFF"/>
              </a:solidFill>
              <a:latin typeface="Open Sans"/>
              <a:ea typeface="Open Sans"/>
              <a:cs typeface="Open Sans"/>
              <a:sym typeface="Open Sans"/>
            </a:endParaRPr>
          </a:p>
          <a:p>
            <a:pPr indent="-444500" lvl="0" marL="457200" rtl="0" algn="l">
              <a:lnSpc>
                <a:spcPct val="115000"/>
              </a:lnSpc>
              <a:spcBef>
                <a:spcPts val="0"/>
              </a:spcBef>
              <a:spcAft>
                <a:spcPts val="0"/>
              </a:spcAft>
              <a:buClr>
                <a:srgbClr val="FFFFFF"/>
              </a:buClr>
              <a:buSzPts val="3400"/>
              <a:buFont typeface="Open Sans"/>
              <a:buChar char="●"/>
            </a:pPr>
            <a:r>
              <a:rPr lang="en-GB" sz="3400">
                <a:solidFill>
                  <a:srgbClr val="FFFFFF"/>
                </a:solidFill>
                <a:latin typeface="Open Sans"/>
                <a:ea typeface="Open Sans"/>
                <a:cs typeface="Open Sans"/>
                <a:sym typeface="Open Sans"/>
              </a:rPr>
              <a:t>Join Perseus</a:t>
            </a:r>
            <a:endParaRPr sz="3400">
              <a:solidFill>
                <a:srgbClr val="FFFFFF"/>
              </a:solidFill>
              <a:latin typeface="Open Sans"/>
              <a:ea typeface="Open Sans"/>
              <a:cs typeface="Open Sans"/>
              <a:sym typeface="Open Sans"/>
            </a:endParaRPr>
          </a:p>
          <a:p>
            <a:pPr indent="-444500" lvl="0" marL="457200" rtl="0" algn="l">
              <a:lnSpc>
                <a:spcPct val="115000"/>
              </a:lnSpc>
              <a:spcBef>
                <a:spcPts val="0"/>
              </a:spcBef>
              <a:spcAft>
                <a:spcPts val="0"/>
              </a:spcAft>
              <a:buClr>
                <a:srgbClr val="FFFFFF"/>
              </a:buClr>
              <a:buSzPts val="3400"/>
              <a:buFont typeface="Open Sans"/>
              <a:buChar char="●"/>
            </a:pPr>
            <a:r>
              <a:rPr lang="en-GB" sz="3400">
                <a:solidFill>
                  <a:srgbClr val="FFFFFF"/>
                </a:solidFill>
                <a:latin typeface="Open Sans"/>
                <a:ea typeface="Open Sans"/>
                <a:cs typeface="Open Sans"/>
                <a:sym typeface="Open Sans"/>
              </a:rPr>
              <a:t>Renew membership of Perseus </a:t>
            </a:r>
            <a:endParaRPr sz="3400">
              <a:solidFill>
                <a:srgbClr val="FFFFFF"/>
              </a:solidFill>
              <a:latin typeface="Open Sans"/>
              <a:ea typeface="Open Sans"/>
              <a:cs typeface="Open Sans"/>
              <a:sym typeface="Open Sans"/>
            </a:endParaRPr>
          </a:p>
        </p:txBody>
      </p:sp>
      <p:pic>
        <p:nvPicPr>
          <p:cNvPr id="584" name="Google Shape;584;p44"/>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585" name="Google Shape;585;p44"/>
          <p:cNvSpPr/>
          <p:nvPr/>
        </p:nvSpPr>
        <p:spPr>
          <a:xfrm rot="10800000">
            <a:off x="2768738" y="2858268"/>
            <a:ext cx="353400" cy="3696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32" name="Shape 132"/>
        <p:cNvGrpSpPr/>
        <p:nvPr/>
      </p:nvGrpSpPr>
      <p:grpSpPr>
        <a:xfrm>
          <a:off x="0" y="0"/>
          <a:ext cx="0" cy="0"/>
          <a:chOff x="0" y="0"/>
          <a:chExt cx="0" cy="0"/>
        </a:xfrm>
      </p:grpSpPr>
      <p:sp>
        <p:nvSpPr>
          <p:cNvPr id="133" name="Google Shape;133;p26"/>
          <p:cNvSpPr txBox="1"/>
          <p:nvPr/>
        </p:nvSpPr>
        <p:spPr>
          <a:xfrm>
            <a:off x="1040700" y="2527988"/>
            <a:ext cx="8883600" cy="5850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134" name="Google Shape;134;p26"/>
          <p:cNvSpPr txBox="1"/>
          <p:nvPr/>
        </p:nvSpPr>
        <p:spPr>
          <a:xfrm>
            <a:off x="812100" y="84038"/>
            <a:ext cx="3084600" cy="5772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37500">
                <a:solidFill>
                  <a:schemeClr val="accent1"/>
                </a:solidFill>
                <a:latin typeface="Open Sans"/>
                <a:ea typeface="Open Sans"/>
                <a:cs typeface="Open Sans"/>
                <a:sym typeface="Open Sans"/>
              </a:rPr>
              <a:t>1</a:t>
            </a:r>
            <a:endParaRPr sz="37500">
              <a:solidFill>
                <a:schemeClr val="accent1"/>
              </a:solidFill>
              <a:latin typeface="Open Sans"/>
              <a:ea typeface="Open Sans"/>
              <a:cs typeface="Open Sans"/>
              <a:sym typeface="Open Sans"/>
            </a:endParaRPr>
          </a:p>
        </p:txBody>
      </p:sp>
      <p:sp>
        <p:nvSpPr>
          <p:cNvPr id="135" name="Google Shape;135;p26"/>
          <p:cNvSpPr txBox="1"/>
          <p:nvPr>
            <p:ph type="title"/>
          </p:nvPr>
        </p:nvSpPr>
        <p:spPr>
          <a:xfrm>
            <a:off x="3896700" y="1418754"/>
            <a:ext cx="12486300" cy="4845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GB"/>
              <a:t>What does Perseus aim to achieve, and who benefits?</a:t>
            </a:r>
            <a:endParaRPr/>
          </a:p>
          <a:p>
            <a:pPr indent="0" lvl="0" marL="0" rtl="0" algn="l">
              <a:spcBef>
                <a:spcPts val="0"/>
              </a:spcBef>
              <a:spcAft>
                <a:spcPts val="0"/>
              </a:spcAft>
              <a:buNone/>
            </a:pPr>
            <a:r>
              <a:t/>
            </a:r>
            <a:endParaRPr sz="7200">
              <a:solidFill>
                <a:schemeClr val="lt2"/>
              </a:solidFill>
            </a:endParaRPr>
          </a:p>
        </p:txBody>
      </p:sp>
      <p:sp>
        <p:nvSpPr>
          <p:cNvPr id="136" name="Google Shape;136;p26"/>
          <p:cNvSpPr txBox="1"/>
          <p:nvPr/>
        </p:nvSpPr>
        <p:spPr>
          <a:xfrm>
            <a:off x="2071450" y="6020175"/>
            <a:ext cx="132795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0" name="Shape 140"/>
        <p:cNvGrpSpPr/>
        <p:nvPr/>
      </p:nvGrpSpPr>
      <p:grpSpPr>
        <a:xfrm>
          <a:off x="0" y="0"/>
          <a:ext cx="0" cy="0"/>
          <a:chOff x="0" y="0"/>
          <a:chExt cx="0" cy="0"/>
        </a:xfrm>
      </p:grpSpPr>
      <p:pic>
        <p:nvPicPr>
          <p:cNvPr id="141" name="Google Shape;141;p27"/>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142" name="Google Shape;142;p27"/>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43" name="Google Shape;143;p27"/>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44" name="Google Shape;144;p27"/>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45" name="Google Shape;145;p27"/>
          <p:cNvSpPr txBox="1"/>
          <p:nvPr/>
        </p:nvSpPr>
        <p:spPr>
          <a:xfrm>
            <a:off x="3326263" y="3822888"/>
            <a:ext cx="12061800" cy="26412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15000"/>
              </a:lnSpc>
              <a:spcBef>
                <a:spcPts val="0"/>
              </a:spcBef>
              <a:spcAft>
                <a:spcPts val="0"/>
              </a:spcAft>
              <a:buNone/>
            </a:pPr>
            <a:r>
              <a:rPr lang="en-GB" sz="3600">
                <a:solidFill>
                  <a:srgbClr val="FF4D11"/>
                </a:solidFill>
                <a:latin typeface="Open Sans SemiBold"/>
                <a:ea typeface="Open Sans SemiBold"/>
                <a:cs typeface="Open Sans SemiBold"/>
                <a:sym typeface="Open Sans SemiBold"/>
              </a:rPr>
              <a:t>Vision</a:t>
            </a:r>
            <a:endParaRPr sz="3600">
              <a:solidFill>
                <a:srgbClr val="FF4D11"/>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GB" sz="3400">
                <a:solidFill>
                  <a:srgbClr val="FFFFFF"/>
                </a:solidFill>
                <a:latin typeface="Open Sans"/>
                <a:ea typeface="Open Sans"/>
                <a:cs typeface="Open Sans"/>
                <a:sym typeface="Open Sans"/>
              </a:rPr>
              <a:t>Perseus will help </a:t>
            </a:r>
            <a:r>
              <a:rPr lang="en-GB" sz="3400">
                <a:solidFill>
                  <a:srgbClr val="FFEC00"/>
                </a:solidFill>
                <a:latin typeface="Open Sans"/>
                <a:ea typeface="Open Sans"/>
                <a:cs typeface="Open Sans"/>
                <a:sym typeface="Open Sans"/>
              </a:rPr>
              <a:t>unlock access to finance</a:t>
            </a:r>
            <a:r>
              <a:rPr lang="en-GB" sz="3400">
                <a:solidFill>
                  <a:srgbClr val="FFFFFF"/>
                </a:solidFill>
                <a:latin typeface="Open Sans"/>
                <a:ea typeface="Open Sans"/>
                <a:cs typeface="Open Sans"/>
                <a:sym typeface="Open Sans"/>
              </a:rPr>
              <a:t> that reduces emissions, by </a:t>
            </a:r>
            <a:r>
              <a:rPr lang="en-GB" sz="3400">
                <a:solidFill>
                  <a:srgbClr val="FFEC00"/>
                </a:solidFill>
                <a:latin typeface="Open Sans"/>
                <a:ea typeface="Open Sans"/>
                <a:cs typeface="Open Sans"/>
                <a:sym typeface="Open Sans"/>
              </a:rPr>
              <a:t>automating sustainability reporting</a:t>
            </a:r>
            <a:r>
              <a:rPr lang="en-GB" sz="3400">
                <a:solidFill>
                  <a:srgbClr val="FFFFFF"/>
                </a:solidFill>
                <a:latin typeface="Open Sans"/>
                <a:ea typeface="Open Sans"/>
                <a:cs typeface="Open Sans"/>
                <a:sym typeface="Open Sans"/>
              </a:rPr>
              <a:t> for every SME business in the UK. </a:t>
            </a:r>
            <a:endParaRPr sz="3400">
              <a:solidFill>
                <a:schemeClr val="lt1"/>
              </a:solidFill>
              <a:latin typeface="Open Sans"/>
              <a:ea typeface="Open Sans"/>
              <a:cs typeface="Open Sans"/>
              <a:sym typeface="Open Sans"/>
            </a:endParaRPr>
          </a:p>
        </p:txBody>
      </p:sp>
      <p:pic>
        <p:nvPicPr>
          <p:cNvPr id="146" name="Google Shape;146;p27"/>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147" name="Google Shape;147;p27"/>
          <p:cNvSpPr/>
          <p:nvPr/>
        </p:nvSpPr>
        <p:spPr>
          <a:xfrm rot="10800000">
            <a:off x="2918013" y="4033943"/>
            <a:ext cx="353400" cy="3696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 name="Shape 151"/>
        <p:cNvGrpSpPr/>
        <p:nvPr/>
      </p:nvGrpSpPr>
      <p:grpSpPr>
        <a:xfrm>
          <a:off x="0" y="0"/>
          <a:ext cx="0" cy="0"/>
          <a:chOff x="0" y="0"/>
          <a:chExt cx="0" cy="0"/>
        </a:xfrm>
      </p:grpSpPr>
      <p:pic>
        <p:nvPicPr>
          <p:cNvPr id="152" name="Google Shape;152;p28"/>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153" name="Google Shape;153;p28"/>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54" name="Google Shape;154;p28"/>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55" name="Google Shape;155;p28"/>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56" name="Google Shape;156;p28"/>
          <p:cNvSpPr txBox="1"/>
          <p:nvPr/>
        </p:nvSpPr>
        <p:spPr>
          <a:xfrm>
            <a:off x="1546800" y="3414625"/>
            <a:ext cx="15547800" cy="5292000"/>
          </a:xfrm>
          <a:prstGeom prst="rect">
            <a:avLst/>
          </a:prstGeom>
          <a:solidFill>
            <a:srgbClr val="1A3844"/>
          </a:solidFill>
          <a:ln>
            <a:noFill/>
          </a:ln>
        </p:spPr>
        <p:txBody>
          <a:bodyPr anchorCtr="0" anchor="t" bIns="137150" lIns="137150" spcFirstLastPara="1" rIns="137150" wrap="square" tIns="137150">
            <a:sp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Long-term ambition: transforming finance that reduces emissions</a:t>
            </a:r>
            <a:endParaRPr b="1" sz="3600">
              <a:solidFill>
                <a:schemeClr val="accent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p:txBody>
      </p:sp>
      <p:pic>
        <p:nvPicPr>
          <p:cNvPr id="157" name="Google Shape;157;p28"/>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158" name="Google Shape;158;p28"/>
          <p:cNvSpPr/>
          <p:nvPr/>
        </p:nvSpPr>
        <p:spPr>
          <a:xfrm rot="10800000">
            <a:off x="1188725" y="1133743"/>
            <a:ext cx="353400" cy="3696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59" name="Google Shape;159;p28"/>
          <p:cNvSpPr txBox="1"/>
          <p:nvPr/>
        </p:nvSpPr>
        <p:spPr>
          <a:xfrm>
            <a:off x="1551475" y="4202725"/>
            <a:ext cx="7682700" cy="4353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GB" sz="3400">
                <a:solidFill>
                  <a:schemeClr val="accent1"/>
                </a:solidFill>
                <a:latin typeface="Open Sans"/>
                <a:ea typeface="Open Sans"/>
                <a:cs typeface="Open Sans"/>
                <a:sym typeface="Open Sans"/>
              </a:rPr>
              <a:t>Expanding data sets </a:t>
            </a:r>
            <a:endParaRPr sz="2300">
              <a:solidFill>
                <a:schemeClr val="lt2"/>
              </a:solidFill>
              <a:latin typeface="Open Sans"/>
              <a:ea typeface="Open Sans"/>
              <a:cs typeface="Open Sans"/>
              <a:sym typeface="Open Sans"/>
            </a:endParaRPr>
          </a:p>
          <a:p>
            <a:pPr indent="-387350" lvl="0" marL="457200" rtl="0" algn="l">
              <a:lnSpc>
                <a:spcPct val="120000"/>
              </a:lnSpc>
              <a:spcBef>
                <a:spcPts val="0"/>
              </a:spcBef>
              <a:spcAft>
                <a:spcPts val="0"/>
              </a:spcAft>
              <a:buClr>
                <a:schemeClr val="lt2"/>
              </a:buClr>
              <a:buSzPts val="2500"/>
              <a:buFont typeface="Open Sans"/>
              <a:buChar char="●"/>
            </a:pPr>
            <a:r>
              <a:rPr lang="en-GB" sz="2500">
                <a:solidFill>
                  <a:schemeClr val="lt2"/>
                </a:solidFill>
                <a:latin typeface="Open Sans"/>
                <a:ea typeface="Open Sans"/>
                <a:cs typeface="Open Sans"/>
                <a:sym typeface="Open Sans"/>
              </a:rPr>
              <a:t>The next stage of Perseus development will cover gas - meaning Perseus will cover the material part of Scope 1 emissions as well as Scope 2</a:t>
            </a:r>
            <a:endParaRPr sz="2500">
              <a:solidFill>
                <a:schemeClr val="lt2"/>
              </a:solidFill>
              <a:latin typeface="Open Sans"/>
              <a:ea typeface="Open Sans"/>
              <a:cs typeface="Open Sans"/>
              <a:sym typeface="Open Sans"/>
            </a:endParaRPr>
          </a:p>
          <a:p>
            <a:pPr indent="-387350" lvl="0" marL="457200" rtl="0" algn="l">
              <a:lnSpc>
                <a:spcPct val="120000"/>
              </a:lnSpc>
              <a:spcBef>
                <a:spcPts val="0"/>
              </a:spcBef>
              <a:spcAft>
                <a:spcPts val="0"/>
              </a:spcAft>
              <a:buClr>
                <a:schemeClr val="lt2"/>
              </a:buClr>
              <a:buSzPts val="2500"/>
              <a:buFont typeface="Open Sans"/>
              <a:buChar char="●"/>
            </a:pPr>
            <a:r>
              <a:rPr lang="en-GB" sz="2500">
                <a:solidFill>
                  <a:schemeClr val="lt2"/>
                </a:solidFill>
                <a:latin typeface="Open Sans"/>
                <a:ea typeface="Open Sans"/>
                <a:cs typeface="Open Sans"/>
                <a:sym typeface="Open Sans"/>
              </a:rPr>
              <a:t>Future phases will include water and beyond as determined by and for its commercial members</a:t>
            </a:r>
            <a:endParaRPr sz="25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160" name="Google Shape;160;p28"/>
          <p:cNvSpPr txBox="1"/>
          <p:nvPr/>
        </p:nvSpPr>
        <p:spPr>
          <a:xfrm>
            <a:off x="9416575" y="4202725"/>
            <a:ext cx="7682700" cy="8545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3400">
                <a:solidFill>
                  <a:schemeClr val="accent1"/>
                </a:solidFill>
                <a:latin typeface="Open Sans"/>
                <a:ea typeface="Open Sans"/>
                <a:cs typeface="Open Sans"/>
                <a:sym typeface="Open Sans"/>
              </a:rPr>
              <a:t>Transforming lending </a:t>
            </a:r>
            <a:endParaRPr sz="2300">
              <a:solidFill>
                <a:schemeClr val="lt2"/>
              </a:solidFill>
              <a:latin typeface="Open Sans"/>
              <a:ea typeface="Open Sans"/>
              <a:cs typeface="Open Sans"/>
              <a:sym typeface="Open Sans"/>
            </a:endParaRPr>
          </a:p>
          <a:p>
            <a:pPr indent="-381000" lvl="0" marL="457200" rtl="0" algn="l">
              <a:lnSpc>
                <a:spcPct val="115000"/>
              </a:lnSpc>
              <a:spcBef>
                <a:spcPts val="0"/>
              </a:spcBef>
              <a:spcAft>
                <a:spcPts val="0"/>
              </a:spcAft>
              <a:buClr>
                <a:schemeClr val="lt2"/>
              </a:buClr>
              <a:buSzPts val="2400"/>
              <a:buFont typeface="Open Sans"/>
              <a:buChar char="●"/>
            </a:pPr>
            <a:r>
              <a:rPr lang="en-GB" sz="2500">
                <a:solidFill>
                  <a:schemeClr val="lt1"/>
                </a:solidFill>
                <a:latin typeface="Open Sans"/>
                <a:ea typeface="Open Sans"/>
                <a:cs typeface="Open Sans"/>
                <a:sym typeface="Open Sans"/>
              </a:rPr>
              <a:t>Our collective ambition is to help make all lending green: where all loans are measurable, have a carbon value, and have personalised recommendations for interventions</a:t>
            </a:r>
            <a:endParaRPr sz="2500">
              <a:solidFill>
                <a:schemeClr val="lt1"/>
              </a:solidFill>
              <a:latin typeface="Open Sans"/>
              <a:ea typeface="Open Sans"/>
              <a:cs typeface="Open Sans"/>
              <a:sym typeface="Open Sans"/>
            </a:endParaRPr>
          </a:p>
          <a:p>
            <a:pPr indent="-381000" lvl="0" marL="457200" rtl="0" algn="l">
              <a:lnSpc>
                <a:spcPct val="115000"/>
              </a:lnSpc>
              <a:spcBef>
                <a:spcPts val="0"/>
              </a:spcBef>
              <a:spcAft>
                <a:spcPts val="0"/>
              </a:spcAft>
              <a:buClr>
                <a:schemeClr val="lt2"/>
              </a:buClr>
              <a:buSzPts val="2400"/>
              <a:buFont typeface="Open Sans"/>
              <a:buChar char="●"/>
            </a:pPr>
            <a:r>
              <a:rPr lang="en-GB" sz="2500">
                <a:solidFill>
                  <a:schemeClr val="lt1"/>
                </a:solidFill>
                <a:latin typeface="Open Sans"/>
                <a:ea typeface="Open Sans"/>
                <a:cs typeface="Open Sans"/>
                <a:sym typeface="Open Sans"/>
              </a:rPr>
              <a:t>This would be as part of default, business-as-usual data flows (e.g. XBRL)</a:t>
            </a:r>
            <a:endParaRPr sz="2400">
              <a:solidFill>
                <a:schemeClr val="lt2"/>
              </a:solidFill>
              <a:latin typeface="Open Sans"/>
              <a:ea typeface="Open Sans"/>
              <a:cs typeface="Open Sans"/>
              <a:sym typeface="Open Sans"/>
            </a:endParaRPr>
          </a:p>
          <a:p>
            <a:pPr indent="-381000" lvl="0" marL="457200" rtl="0" algn="l">
              <a:lnSpc>
                <a:spcPct val="115000"/>
              </a:lnSpc>
              <a:spcBef>
                <a:spcPts val="0"/>
              </a:spcBef>
              <a:spcAft>
                <a:spcPts val="0"/>
              </a:spcAft>
              <a:buClr>
                <a:schemeClr val="lt2"/>
              </a:buClr>
              <a:buSzPts val="2400"/>
              <a:buFont typeface="Open Sans"/>
              <a:buChar char="●"/>
            </a:pPr>
            <a:r>
              <a:rPr lang="en-GB" sz="2400">
                <a:solidFill>
                  <a:schemeClr val="lt2"/>
                </a:solidFill>
                <a:latin typeface="Open Sans"/>
                <a:ea typeface="Open Sans"/>
                <a:cs typeface="Open Sans"/>
                <a:sym typeface="Open Sans"/>
              </a:rPr>
              <a:t>A collaborative effort to help lenders green their entire portfolio</a:t>
            </a:r>
            <a:endParaRPr sz="2100">
              <a:solidFill>
                <a:schemeClr val="dk1"/>
              </a:solidFill>
              <a:latin typeface="Open Sans"/>
              <a:ea typeface="Open Sans"/>
              <a:cs typeface="Open Sans"/>
              <a:sym typeface="Open Sans"/>
            </a:endParaRPr>
          </a:p>
        </p:txBody>
      </p:sp>
      <p:sp>
        <p:nvSpPr>
          <p:cNvPr id="161" name="Google Shape;161;p28"/>
          <p:cNvSpPr txBox="1"/>
          <p:nvPr/>
        </p:nvSpPr>
        <p:spPr>
          <a:xfrm>
            <a:off x="1551475" y="930775"/>
            <a:ext cx="15547800" cy="2215200"/>
          </a:xfrm>
          <a:prstGeom prst="rect">
            <a:avLst/>
          </a:prstGeom>
          <a:solidFill>
            <a:srgbClr val="1A384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First-phase ambition: SME electricity data</a:t>
            </a:r>
            <a:endParaRPr b="1" sz="3600">
              <a:solidFill>
                <a:schemeClr val="accent2"/>
              </a:solidFill>
              <a:latin typeface="Open Sans"/>
              <a:ea typeface="Open Sans"/>
              <a:cs typeface="Open Sans"/>
              <a:sym typeface="Open Sans"/>
            </a:endParaRPr>
          </a:p>
          <a:p>
            <a:pPr indent="0" lvl="0" marL="0" rtl="0" algn="l">
              <a:lnSpc>
                <a:spcPct val="115000"/>
              </a:lnSpc>
              <a:spcBef>
                <a:spcPts val="0"/>
              </a:spcBef>
              <a:spcAft>
                <a:spcPts val="0"/>
              </a:spcAft>
              <a:buNone/>
            </a:pPr>
            <a:r>
              <a:rPr lang="en-GB" sz="2500">
                <a:solidFill>
                  <a:schemeClr val="lt1"/>
                </a:solidFill>
                <a:latin typeface="Open Sans"/>
                <a:ea typeface="Open Sans"/>
                <a:cs typeface="Open Sans"/>
                <a:sym typeface="Open Sans"/>
              </a:rPr>
              <a:t>In its first phase, Perseus will automate access to assurable SME electricity data. SMEs will be able to see the emissions from this energy use and share it, via reporting solutions, to their banks to unlock green finance. </a:t>
            </a:r>
            <a:endParaRPr sz="2500">
              <a:solidFill>
                <a:schemeClr val="lt1"/>
              </a:solidFill>
              <a:latin typeface="Open Sans"/>
              <a:ea typeface="Open Sans"/>
              <a:cs typeface="Open Sans"/>
              <a:sym typeface="Open Sans"/>
            </a:endParaRPr>
          </a:p>
        </p:txBody>
      </p:sp>
      <p:sp>
        <p:nvSpPr>
          <p:cNvPr id="162" name="Google Shape;162;p28"/>
          <p:cNvSpPr/>
          <p:nvPr/>
        </p:nvSpPr>
        <p:spPr>
          <a:xfrm rot="10800000">
            <a:off x="1193400" y="3645468"/>
            <a:ext cx="353400" cy="3696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6" name="Shape 166"/>
        <p:cNvGrpSpPr/>
        <p:nvPr/>
      </p:nvGrpSpPr>
      <p:grpSpPr>
        <a:xfrm>
          <a:off x="0" y="0"/>
          <a:ext cx="0" cy="0"/>
          <a:chOff x="0" y="0"/>
          <a:chExt cx="0" cy="0"/>
        </a:xfrm>
      </p:grpSpPr>
      <p:pic>
        <p:nvPicPr>
          <p:cNvPr id="167" name="Google Shape;167;p29"/>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168" name="Google Shape;168;p29"/>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69" name="Google Shape;169;p29"/>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70" name="Google Shape;170;p29"/>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71" name="Google Shape;171;p29"/>
          <p:cNvSpPr txBox="1"/>
          <p:nvPr/>
        </p:nvSpPr>
        <p:spPr>
          <a:xfrm>
            <a:off x="1625600" y="1353150"/>
            <a:ext cx="15054900" cy="7616100"/>
          </a:xfrm>
          <a:prstGeom prst="rect">
            <a:avLst/>
          </a:prstGeom>
          <a:solidFill>
            <a:srgbClr val="1A3844">
              <a:alpha val="65190"/>
            </a:srgbClr>
          </a:solidFill>
          <a:ln>
            <a:noFill/>
          </a:ln>
        </p:spPr>
        <p:txBody>
          <a:bodyPr anchorCtr="0" anchor="t" bIns="137150" lIns="137150" spcFirstLastPara="1" rIns="137150" wrap="square" tIns="137150">
            <a:spAutoFit/>
          </a:bodyPr>
          <a:lstStyle/>
          <a:p>
            <a:pPr indent="0" lvl="0" marL="0" rtl="0" algn="l">
              <a:lnSpc>
                <a:spcPct val="115000"/>
              </a:lnSpc>
              <a:spcBef>
                <a:spcPts val="0"/>
              </a:spcBef>
              <a:spcAft>
                <a:spcPts val="0"/>
              </a:spcAft>
              <a:buNone/>
            </a:pPr>
            <a:r>
              <a:rPr b="1" i="1" lang="en-GB" sz="2800">
                <a:solidFill>
                  <a:srgbClr val="FF4D11"/>
                </a:solidFill>
                <a:latin typeface="Open Sans"/>
                <a:ea typeface="Open Sans"/>
                <a:cs typeface="Open Sans"/>
                <a:sym typeface="Open Sans"/>
              </a:rPr>
              <a:t>Imagine a small logistics business that wants to install solar panels.</a:t>
            </a:r>
            <a:r>
              <a:rPr b="1" i="1" lang="en-GB" sz="2800">
                <a:solidFill>
                  <a:srgbClr val="FFFFFF"/>
                </a:solidFill>
                <a:latin typeface="Open Sans"/>
                <a:ea typeface="Open Sans"/>
                <a:cs typeface="Open Sans"/>
                <a:sym typeface="Open Sans"/>
              </a:rPr>
              <a:t> </a:t>
            </a:r>
            <a:endParaRPr b="1" i="1" sz="2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GB" sz="2600">
                <a:solidFill>
                  <a:srgbClr val="FFFFFF"/>
                </a:solidFill>
                <a:latin typeface="Open Sans"/>
                <a:ea typeface="Open Sans"/>
                <a:cs typeface="Open Sans"/>
                <a:sym typeface="Open Sans"/>
              </a:rPr>
              <a:t>Today, it's likely to find it surprisingly hard to access green finance to help - and it’s already drowning in requests for information and compliance.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GB" sz="2600">
                <a:solidFill>
                  <a:schemeClr val="lt1"/>
                </a:solidFill>
                <a:latin typeface="Open Sans"/>
                <a:ea typeface="Open Sans"/>
                <a:cs typeface="Open Sans"/>
                <a:sym typeface="Open Sans"/>
              </a:rPr>
              <a:t>With Perseus, the business’s bank will have </a:t>
            </a:r>
            <a:r>
              <a:rPr b="1" lang="en-GB" sz="2600">
                <a:solidFill>
                  <a:srgbClr val="FF4D11"/>
                </a:solidFill>
                <a:latin typeface="Open Sans"/>
                <a:ea typeface="Open Sans"/>
                <a:cs typeface="Open Sans"/>
                <a:sym typeface="Open Sans"/>
              </a:rPr>
              <a:t>access to assurable data</a:t>
            </a:r>
            <a:r>
              <a:rPr b="1" lang="en-GB" sz="2600">
                <a:solidFill>
                  <a:schemeClr val="lt1"/>
                </a:solidFill>
                <a:latin typeface="Open Sans"/>
                <a:ea typeface="Open Sans"/>
                <a:cs typeface="Open Sans"/>
                <a:sym typeface="Open Sans"/>
              </a:rPr>
              <a:t> </a:t>
            </a:r>
            <a:r>
              <a:rPr lang="en-GB" sz="2600">
                <a:solidFill>
                  <a:schemeClr val="lt1"/>
                </a:solidFill>
                <a:latin typeface="Open Sans"/>
                <a:ea typeface="Open Sans"/>
                <a:cs typeface="Open Sans"/>
                <a:sym typeface="Open Sans"/>
              </a:rPr>
              <a:t>about the day-to-day energy the business uses. </a:t>
            </a:r>
            <a:r>
              <a:rPr lang="en-GB" sz="2600">
                <a:solidFill>
                  <a:srgbClr val="FFFFFF"/>
                </a:solidFill>
                <a:latin typeface="Open Sans"/>
                <a:ea typeface="Open Sans"/>
                <a:cs typeface="Open Sans"/>
                <a:sym typeface="Open Sans"/>
              </a:rPr>
              <a:t>It feeds into the bank's due diligence process to make sure the SME qualifies for a green loan - and lowers the risk of granting it.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GB" sz="2600">
                <a:solidFill>
                  <a:srgbClr val="FFFFFF"/>
                </a:solidFill>
                <a:latin typeface="Open Sans"/>
                <a:ea typeface="Open Sans"/>
                <a:cs typeface="Open Sans"/>
                <a:sym typeface="Open Sans"/>
              </a:rPr>
              <a:t>In the short-term, it just takes one click for the SME to share data with a carbon accounting application and their bank - meaning </a:t>
            </a:r>
            <a:r>
              <a:rPr b="1" lang="en-GB" sz="2600">
                <a:solidFill>
                  <a:srgbClr val="FF4D11"/>
                </a:solidFill>
                <a:latin typeface="Open Sans"/>
                <a:ea typeface="Open Sans"/>
                <a:cs typeface="Open Sans"/>
                <a:sym typeface="Open Sans"/>
              </a:rPr>
              <a:t>a faster, easier loan process</a:t>
            </a:r>
            <a:r>
              <a:rPr b="1" lang="en-GB" sz="2600">
                <a:solidFill>
                  <a:srgbClr val="FFFFFF"/>
                </a:solidFill>
                <a:latin typeface="Open Sans"/>
                <a:ea typeface="Open Sans"/>
                <a:cs typeface="Open Sans"/>
                <a:sym typeface="Open Sans"/>
              </a:rPr>
              <a:t> </a:t>
            </a:r>
            <a:r>
              <a:rPr lang="en-GB" sz="2600">
                <a:solidFill>
                  <a:srgbClr val="FFFFFF"/>
                </a:solidFill>
                <a:latin typeface="Open Sans"/>
                <a:ea typeface="Open Sans"/>
                <a:cs typeface="Open Sans"/>
                <a:sym typeface="Open Sans"/>
              </a:rPr>
              <a:t>so it can install the solar panels sooner.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GB" sz="2600">
                <a:solidFill>
                  <a:srgbClr val="FFFFFF"/>
                </a:solidFill>
                <a:latin typeface="Open Sans"/>
                <a:ea typeface="Open Sans"/>
                <a:cs typeface="Open Sans"/>
                <a:sym typeface="Open Sans"/>
              </a:rPr>
              <a:t>In the long-term, this will </a:t>
            </a:r>
            <a:r>
              <a:rPr lang="en-GB" sz="2600">
                <a:solidFill>
                  <a:schemeClr val="lt1"/>
                </a:solidFill>
                <a:latin typeface="Open Sans"/>
                <a:ea typeface="Open Sans"/>
                <a:cs typeface="Open Sans"/>
                <a:sym typeface="Open Sans"/>
              </a:rPr>
              <a:t>give lenders the confidence to lend more </a:t>
            </a:r>
            <a:r>
              <a:rPr lang="en-GB" sz="2600">
                <a:solidFill>
                  <a:srgbClr val="FFFFFF"/>
                </a:solidFill>
                <a:latin typeface="Open Sans"/>
                <a:ea typeface="Open Sans"/>
                <a:cs typeface="Open Sans"/>
                <a:sym typeface="Open Sans"/>
              </a:rPr>
              <a:t>- meaning that small logistics business will have </a:t>
            </a:r>
            <a:r>
              <a:rPr b="1" lang="en-GB" sz="2600">
                <a:solidFill>
                  <a:srgbClr val="FF4D11"/>
                </a:solidFill>
                <a:latin typeface="Open Sans"/>
                <a:ea typeface="Open Sans"/>
                <a:cs typeface="Open Sans"/>
                <a:sym typeface="Open Sans"/>
              </a:rPr>
              <a:t>a bigger, better range of green finance</a:t>
            </a:r>
            <a:r>
              <a:rPr lang="en-GB" sz="2600">
                <a:solidFill>
                  <a:srgbClr val="FFFFFF"/>
                </a:solidFill>
                <a:latin typeface="Open Sans"/>
                <a:ea typeface="Open Sans"/>
                <a:cs typeface="Open Sans"/>
                <a:sym typeface="Open Sans"/>
              </a:rPr>
              <a:t> </a:t>
            </a:r>
            <a:r>
              <a:rPr b="1" lang="en-GB" sz="2600">
                <a:solidFill>
                  <a:srgbClr val="FF4D11"/>
                </a:solidFill>
                <a:latin typeface="Open Sans"/>
                <a:ea typeface="Open Sans"/>
                <a:cs typeface="Open Sans"/>
                <a:sym typeface="Open Sans"/>
              </a:rPr>
              <a:t>to choose from for their next upgrade.</a:t>
            </a:r>
            <a:endParaRPr b="1" sz="2600">
              <a:solidFill>
                <a:srgbClr val="FF4D11"/>
              </a:solidFill>
              <a:latin typeface="Open Sans"/>
              <a:ea typeface="Open Sans"/>
              <a:cs typeface="Open Sans"/>
              <a:sym typeface="Open Sans"/>
            </a:endParaRPr>
          </a:p>
        </p:txBody>
      </p:sp>
      <p:pic>
        <p:nvPicPr>
          <p:cNvPr id="172" name="Google Shape;172;p29"/>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173" name="Google Shape;173;p29"/>
          <p:cNvSpPr txBox="1"/>
          <p:nvPr/>
        </p:nvSpPr>
        <p:spPr>
          <a:xfrm>
            <a:off x="1238150" y="913400"/>
            <a:ext cx="95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accent2"/>
                </a:solidFill>
                <a:latin typeface="Open Sans"/>
                <a:ea typeface="Open Sans"/>
                <a:cs typeface="Open Sans"/>
                <a:sym typeface="Open Sans"/>
              </a:rPr>
              <a:t>“</a:t>
            </a:r>
            <a:endParaRPr b="1" sz="7200">
              <a:solidFill>
                <a:schemeClr val="accent2"/>
              </a:solidFill>
              <a:latin typeface="Open Sans"/>
              <a:ea typeface="Open Sans"/>
              <a:cs typeface="Open Sans"/>
              <a:sym typeface="Open Sans"/>
            </a:endParaRPr>
          </a:p>
        </p:txBody>
      </p:sp>
      <p:sp>
        <p:nvSpPr>
          <p:cNvPr id="174" name="Google Shape;174;p29"/>
          <p:cNvSpPr txBox="1"/>
          <p:nvPr/>
        </p:nvSpPr>
        <p:spPr>
          <a:xfrm>
            <a:off x="16349775" y="8469675"/>
            <a:ext cx="11691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accent2"/>
                </a:solidFill>
                <a:latin typeface="Open Sans"/>
                <a:ea typeface="Open Sans"/>
                <a:cs typeface="Open Sans"/>
                <a:sym typeface="Open Sans"/>
              </a:rPr>
              <a:t>“</a:t>
            </a:r>
            <a:endParaRPr b="1" sz="7200">
              <a:solidFill>
                <a:schemeClr val="accent2"/>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8" name="Shape 178"/>
        <p:cNvGrpSpPr/>
        <p:nvPr/>
      </p:nvGrpSpPr>
      <p:grpSpPr>
        <a:xfrm>
          <a:off x="0" y="0"/>
          <a:ext cx="0" cy="0"/>
          <a:chOff x="0" y="0"/>
          <a:chExt cx="0" cy="0"/>
        </a:xfrm>
      </p:grpSpPr>
      <p:pic>
        <p:nvPicPr>
          <p:cNvPr id="179" name="Google Shape;179;p30"/>
          <p:cNvPicPr preferRelativeResize="0"/>
          <p:nvPr/>
        </p:nvPicPr>
        <p:blipFill rotWithShape="1">
          <a:blip r:embed="rId3">
            <a:alphaModFix/>
          </a:blip>
          <a:srcRect b="26818" l="32440" r="21796" t="38864"/>
          <a:stretch/>
        </p:blipFill>
        <p:spPr>
          <a:xfrm>
            <a:off x="0" y="0"/>
            <a:ext cx="18288000" cy="10287000"/>
          </a:xfrm>
          <a:prstGeom prst="rect">
            <a:avLst/>
          </a:prstGeom>
          <a:noFill/>
          <a:ln>
            <a:noFill/>
          </a:ln>
        </p:spPr>
      </p:pic>
      <p:sp>
        <p:nvSpPr>
          <p:cNvPr id="180" name="Google Shape;180;p30"/>
          <p:cNvSpPr/>
          <p:nvPr/>
        </p:nvSpPr>
        <p:spPr>
          <a:xfrm>
            <a:off x="9038" y="0"/>
            <a:ext cx="18288000" cy="10287000"/>
          </a:xfrm>
          <a:prstGeom prst="rect">
            <a:avLst/>
          </a:prstGeom>
          <a:solidFill>
            <a:srgbClr val="1A3844">
              <a:alpha val="65190"/>
            </a:srgbClr>
          </a:solid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81" name="Google Shape;181;p30"/>
          <p:cNvSpPr/>
          <p:nvPr/>
        </p:nvSpPr>
        <p:spPr>
          <a:xfrm>
            <a:off x="0" y="0"/>
            <a:ext cx="445800" cy="102870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82" name="Google Shape;182;p30"/>
          <p:cNvSpPr/>
          <p:nvPr/>
        </p:nvSpPr>
        <p:spPr>
          <a:xfrm>
            <a:off x="445906" y="9448650"/>
            <a:ext cx="1659000" cy="8382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83" name="Google Shape;183;p30"/>
          <p:cNvSpPr txBox="1"/>
          <p:nvPr/>
        </p:nvSpPr>
        <p:spPr>
          <a:xfrm>
            <a:off x="1567550" y="471500"/>
            <a:ext cx="15547800" cy="5929200"/>
          </a:xfrm>
          <a:prstGeom prst="rect">
            <a:avLst/>
          </a:prstGeom>
          <a:solidFill>
            <a:srgbClr val="1A3844"/>
          </a:solidFill>
          <a:ln>
            <a:noFill/>
          </a:ln>
        </p:spPr>
        <p:txBody>
          <a:bodyPr anchorCtr="0" anchor="t" bIns="137150" lIns="137150" spcFirstLastPara="1" rIns="137150" wrap="square" tIns="137150">
            <a:sp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Perseus will open up lending product opportunities that benefit lenders, SMEs, and carbon accounting providers</a:t>
            </a:r>
            <a:endParaRPr b="1" sz="3600">
              <a:solidFill>
                <a:schemeClr val="accent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3600">
              <a:solidFill>
                <a:schemeClr val="accent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t/>
            </a:r>
            <a:endParaRPr sz="3600">
              <a:solidFill>
                <a:schemeClr val="accent2"/>
              </a:solidFill>
              <a:latin typeface="Open Sans SemiBold"/>
              <a:ea typeface="Open Sans SemiBold"/>
              <a:cs typeface="Open Sans SemiBold"/>
              <a:sym typeface="Open Sans SemiBold"/>
            </a:endParaRPr>
          </a:p>
        </p:txBody>
      </p:sp>
      <p:pic>
        <p:nvPicPr>
          <p:cNvPr id="184" name="Google Shape;184;p30"/>
          <p:cNvPicPr preferRelativeResize="0"/>
          <p:nvPr/>
        </p:nvPicPr>
        <p:blipFill>
          <a:blip r:embed="rId4">
            <a:alphaModFix/>
          </a:blip>
          <a:stretch>
            <a:fillRect/>
          </a:stretch>
        </p:blipFill>
        <p:spPr>
          <a:xfrm>
            <a:off x="17888366" y="9762683"/>
            <a:ext cx="353249" cy="353249"/>
          </a:xfrm>
          <a:prstGeom prst="rect">
            <a:avLst/>
          </a:prstGeom>
          <a:noFill/>
          <a:ln>
            <a:noFill/>
          </a:ln>
        </p:spPr>
      </p:pic>
      <p:sp>
        <p:nvSpPr>
          <p:cNvPr id="185" name="Google Shape;185;p30"/>
          <p:cNvSpPr txBox="1"/>
          <p:nvPr/>
        </p:nvSpPr>
        <p:spPr>
          <a:xfrm>
            <a:off x="1572225" y="1990300"/>
            <a:ext cx="7682700" cy="3429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GB" sz="3400">
                <a:solidFill>
                  <a:schemeClr val="accent1"/>
                </a:solidFill>
                <a:latin typeface="Open Sans"/>
                <a:ea typeface="Open Sans"/>
                <a:cs typeface="Open Sans"/>
                <a:sym typeface="Open Sans"/>
              </a:rPr>
              <a:t>Use of proceeds</a:t>
            </a:r>
            <a:endParaRPr sz="2300">
              <a:solidFill>
                <a:schemeClr val="lt2"/>
              </a:solidFill>
              <a:latin typeface="Open Sans"/>
              <a:ea typeface="Open Sans"/>
              <a:cs typeface="Open Sans"/>
              <a:sym typeface="Open Sans"/>
            </a:endParaRPr>
          </a:p>
          <a:p>
            <a:pPr indent="-387350" lvl="0" marL="457200" rtl="0" algn="l">
              <a:lnSpc>
                <a:spcPct val="120000"/>
              </a:lnSpc>
              <a:spcBef>
                <a:spcPts val="0"/>
              </a:spcBef>
              <a:spcAft>
                <a:spcPts val="0"/>
              </a:spcAft>
              <a:buClr>
                <a:schemeClr val="lt2"/>
              </a:buClr>
              <a:buSzPts val="2500"/>
              <a:buFont typeface="Open Sans"/>
              <a:buChar char="●"/>
            </a:pPr>
            <a:r>
              <a:rPr lang="en-GB" sz="2500">
                <a:solidFill>
                  <a:schemeClr val="lt2"/>
                </a:solidFill>
                <a:latin typeface="Open Sans"/>
                <a:ea typeface="Open Sans"/>
                <a:cs typeface="Open Sans"/>
                <a:sym typeface="Open Sans"/>
              </a:rPr>
              <a:t>Perseus automates access to reasonably assured data, helping assign evidence to loans </a:t>
            </a:r>
            <a:endParaRPr sz="2500">
              <a:solidFill>
                <a:schemeClr val="lt2"/>
              </a:solidFill>
              <a:latin typeface="Open Sans"/>
              <a:ea typeface="Open Sans"/>
              <a:cs typeface="Open Sans"/>
              <a:sym typeface="Open Sans"/>
            </a:endParaRPr>
          </a:p>
          <a:p>
            <a:pPr indent="-387350" lvl="0" marL="457200" rtl="0" algn="l">
              <a:lnSpc>
                <a:spcPct val="120000"/>
              </a:lnSpc>
              <a:spcBef>
                <a:spcPts val="0"/>
              </a:spcBef>
              <a:spcAft>
                <a:spcPts val="0"/>
              </a:spcAft>
              <a:buClr>
                <a:schemeClr val="lt2"/>
              </a:buClr>
              <a:buSzPts val="2500"/>
              <a:buFont typeface="Open Sans"/>
              <a:buChar char="●"/>
            </a:pPr>
            <a:r>
              <a:rPr lang="en-GB" sz="2500">
                <a:solidFill>
                  <a:schemeClr val="lt2"/>
                </a:solidFill>
                <a:latin typeface="Open Sans"/>
                <a:ea typeface="Open Sans"/>
                <a:cs typeface="Open Sans"/>
                <a:sym typeface="Open Sans"/>
              </a:rPr>
              <a:t>Perseus can slot into existing products (eg asset related)</a:t>
            </a:r>
            <a:endParaRPr sz="2500">
              <a:solidFill>
                <a:schemeClr val="lt2"/>
              </a:solidFill>
              <a:latin typeface="Open Sans"/>
              <a:ea typeface="Open Sans"/>
              <a:cs typeface="Open Sans"/>
              <a:sym typeface="Open Sans"/>
            </a:endParaRPr>
          </a:p>
          <a:p>
            <a:pPr indent="-387350" lvl="0" marL="457200" rtl="0" algn="l">
              <a:lnSpc>
                <a:spcPct val="120000"/>
              </a:lnSpc>
              <a:spcBef>
                <a:spcPts val="0"/>
              </a:spcBef>
              <a:spcAft>
                <a:spcPts val="0"/>
              </a:spcAft>
              <a:buClr>
                <a:schemeClr val="lt2"/>
              </a:buClr>
              <a:buSzPts val="2500"/>
              <a:buFont typeface="Open Sans"/>
              <a:buChar char="●"/>
            </a:pPr>
            <a:r>
              <a:rPr lang="en-GB" sz="2500">
                <a:solidFill>
                  <a:schemeClr val="lt2"/>
                </a:solidFill>
                <a:latin typeface="Open Sans"/>
                <a:ea typeface="Open Sans"/>
                <a:cs typeface="Open Sans"/>
                <a:sym typeface="Open Sans"/>
              </a:rPr>
              <a:t>Agreed priority by AG1</a:t>
            </a:r>
            <a:endParaRPr sz="2500">
              <a:solidFill>
                <a:schemeClr val="lt2"/>
              </a:solidFill>
              <a:latin typeface="Open Sans"/>
              <a:ea typeface="Open Sans"/>
              <a:cs typeface="Open Sans"/>
              <a:sym typeface="Open Sans"/>
            </a:endParaRPr>
          </a:p>
          <a:p>
            <a:pPr indent="0" lvl="0" marL="0" rtl="0" algn="l">
              <a:lnSpc>
                <a:spcPct val="120000"/>
              </a:lnSpc>
              <a:spcBef>
                <a:spcPts val="0"/>
              </a:spcBef>
              <a:spcAft>
                <a:spcPts val="0"/>
              </a:spcAft>
              <a:buNone/>
            </a:pPr>
            <a:r>
              <a:t/>
            </a:r>
            <a:endParaRPr sz="2000">
              <a:solidFill>
                <a:schemeClr val="dk1"/>
              </a:solidFill>
              <a:latin typeface="Open Sans"/>
              <a:ea typeface="Open Sans"/>
              <a:cs typeface="Open Sans"/>
              <a:sym typeface="Open Sans"/>
            </a:endParaRPr>
          </a:p>
        </p:txBody>
      </p:sp>
      <p:sp>
        <p:nvSpPr>
          <p:cNvPr id="186" name="Google Shape;186;p30"/>
          <p:cNvSpPr txBox="1"/>
          <p:nvPr/>
        </p:nvSpPr>
        <p:spPr>
          <a:xfrm>
            <a:off x="9437325" y="1990300"/>
            <a:ext cx="7682700" cy="8545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GB" sz="3400">
                <a:solidFill>
                  <a:schemeClr val="accent1"/>
                </a:solidFill>
                <a:latin typeface="Open Sans"/>
                <a:ea typeface="Open Sans"/>
                <a:cs typeface="Open Sans"/>
                <a:sym typeface="Open Sans"/>
              </a:rPr>
              <a:t>Sustainability Linked Loans</a:t>
            </a:r>
            <a:endParaRPr sz="2300">
              <a:solidFill>
                <a:schemeClr val="lt2"/>
              </a:solidFill>
              <a:latin typeface="Open Sans"/>
              <a:ea typeface="Open Sans"/>
              <a:cs typeface="Open Sans"/>
              <a:sym typeface="Open Sans"/>
            </a:endParaRPr>
          </a:p>
          <a:p>
            <a:pPr indent="-381000" lvl="0" marL="457200" rtl="0" algn="l">
              <a:lnSpc>
                <a:spcPct val="115000"/>
              </a:lnSpc>
              <a:spcBef>
                <a:spcPts val="0"/>
              </a:spcBef>
              <a:spcAft>
                <a:spcPts val="0"/>
              </a:spcAft>
              <a:buClr>
                <a:schemeClr val="lt2"/>
              </a:buClr>
              <a:buSzPts val="2400"/>
              <a:buFont typeface="Open Sans"/>
              <a:buChar char="●"/>
            </a:pPr>
            <a:r>
              <a:rPr lang="en-GB" sz="2500">
                <a:solidFill>
                  <a:schemeClr val="lt1"/>
                </a:solidFill>
                <a:latin typeface="Open Sans"/>
                <a:ea typeface="Open Sans"/>
                <a:cs typeface="Open Sans"/>
                <a:sym typeface="Open Sans"/>
              </a:rPr>
              <a:t>Perseus helps verify emissions reduction through smart meter and grid intensity data</a:t>
            </a:r>
            <a:endParaRPr sz="2500">
              <a:solidFill>
                <a:schemeClr val="lt1"/>
              </a:solidFill>
              <a:latin typeface="Open Sans"/>
              <a:ea typeface="Open Sans"/>
              <a:cs typeface="Open Sans"/>
              <a:sym typeface="Open Sans"/>
            </a:endParaRPr>
          </a:p>
          <a:p>
            <a:pPr indent="-387350" lvl="0" marL="457200" rtl="0" algn="l">
              <a:lnSpc>
                <a:spcPct val="115000"/>
              </a:lnSpc>
              <a:spcBef>
                <a:spcPts val="0"/>
              </a:spcBef>
              <a:spcAft>
                <a:spcPts val="0"/>
              </a:spcAft>
              <a:buClr>
                <a:schemeClr val="lt1"/>
              </a:buClr>
              <a:buSzPts val="2500"/>
              <a:buFont typeface="Open Sans"/>
              <a:buChar char="●"/>
            </a:pPr>
            <a:r>
              <a:rPr lang="en-GB" sz="2500">
                <a:solidFill>
                  <a:schemeClr val="lt1"/>
                </a:solidFill>
                <a:latin typeface="Open Sans"/>
                <a:ea typeface="Open Sans"/>
                <a:cs typeface="Open Sans"/>
                <a:sym typeface="Open Sans"/>
              </a:rPr>
              <a:t>Could enable interest rate reduction (e.g. 15 BIP) upon verified emissions reduction (e.g. 20%)</a:t>
            </a:r>
            <a:endParaRPr sz="2500">
              <a:solidFill>
                <a:schemeClr val="lt1"/>
              </a:solidFill>
              <a:latin typeface="Open Sans"/>
              <a:ea typeface="Open Sans"/>
              <a:cs typeface="Open Sans"/>
              <a:sym typeface="Open Sans"/>
            </a:endParaRPr>
          </a:p>
          <a:p>
            <a:pPr indent="-387350" lvl="0" marL="457200" rtl="0" algn="l">
              <a:lnSpc>
                <a:spcPct val="115000"/>
              </a:lnSpc>
              <a:spcBef>
                <a:spcPts val="0"/>
              </a:spcBef>
              <a:spcAft>
                <a:spcPts val="0"/>
              </a:spcAft>
              <a:buClr>
                <a:schemeClr val="lt1"/>
              </a:buClr>
              <a:buSzPts val="2500"/>
              <a:buFont typeface="Open Sans"/>
              <a:buChar char="●"/>
            </a:pPr>
            <a:r>
              <a:rPr lang="en-GB" sz="2500">
                <a:solidFill>
                  <a:schemeClr val="lt1"/>
                </a:solidFill>
                <a:latin typeface="Open Sans"/>
                <a:ea typeface="Open Sans"/>
                <a:cs typeface="Open Sans"/>
                <a:sym typeface="Open Sans"/>
              </a:rPr>
              <a:t>Lowers SME financing costs; enables verifiable impact for banks</a:t>
            </a:r>
            <a:endParaRPr sz="2500">
              <a:solidFill>
                <a:schemeClr val="lt1"/>
              </a:solidFill>
              <a:latin typeface="Open Sans"/>
              <a:ea typeface="Open Sans"/>
              <a:cs typeface="Open Sans"/>
              <a:sym typeface="Open Sans"/>
            </a:endParaRPr>
          </a:p>
          <a:p>
            <a:pPr indent="-387350" lvl="0" marL="457200" rtl="0" algn="l">
              <a:lnSpc>
                <a:spcPct val="120000"/>
              </a:lnSpc>
              <a:spcBef>
                <a:spcPts val="0"/>
              </a:spcBef>
              <a:spcAft>
                <a:spcPts val="0"/>
              </a:spcAft>
              <a:buClr>
                <a:schemeClr val="lt2"/>
              </a:buClr>
              <a:buSzPts val="2500"/>
              <a:buFont typeface="Open Sans"/>
              <a:buChar char="●"/>
            </a:pPr>
            <a:r>
              <a:rPr lang="en-GB" sz="2500">
                <a:solidFill>
                  <a:schemeClr val="lt2"/>
                </a:solidFill>
                <a:latin typeface="Open Sans"/>
                <a:ea typeface="Open Sans"/>
                <a:cs typeface="Open Sans"/>
                <a:sym typeface="Open Sans"/>
              </a:rPr>
              <a:t>Agreed priority by AG1</a:t>
            </a:r>
            <a:endParaRPr sz="2500">
              <a:solidFill>
                <a:schemeClr val="lt1"/>
              </a:solidFill>
              <a:latin typeface="Open Sans"/>
              <a:ea typeface="Open Sans"/>
              <a:cs typeface="Open Sans"/>
              <a:sym typeface="Open Sans"/>
            </a:endParaRPr>
          </a:p>
        </p:txBody>
      </p:sp>
      <p:sp>
        <p:nvSpPr>
          <p:cNvPr id="187" name="Google Shape;187;p30"/>
          <p:cNvSpPr/>
          <p:nvPr/>
        </p:nvSpPr>
        <p:spPr>
          <a:xfrm rot="10800000">
            <a:off x="1214150" y="702343"/>
            <a:ext cx="353400" cy="3696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88" name="Google Shape;188;p30"/>
          <p:cNvSpPr/>
          <p:nvPr/>
        </p:nvSpPr>
        <p:spPr>
          <a:xfrm rot="10800000">
            <a:off x="1214150" y="6798893"/>
            <a:ext cx="353400" cy="369600"/>
          </a:xfrm>
          <a:prstGeom prst="rect">
            <a:avLst/>
          </a:prstGeom>
          <a:solidFill>
            <a:srgbClr val="FF4E13"/>
          </a:solidFill>
          <a:ln cap="flat" cmpd="sng" w="9525">
            <a:solidFill>
              <a:srgbClr val="FF4E13"/>
            </a:solidFill>
            <a:prstDash val="solid"/>
            <a:round/>
            <a:headEnd len="sm" w="sm" type="none"/>
            <a:tailEnd len="sm" w="sm" type="none"/>
          </a:ln>
        </p:spPr>
        <p:txBody>
          <a:bodyPr anchorCtr="0" anchor="ctr" bIns="137150" lIns="137150" spcFirstLastPara="1" rIns="137150" wrap="square" tIns="137150">
            <a:noAutofit/>
          </a:bodyPr>
          <a:lstStyle/>
          <a:p>
            <a:pPr indent="0" lvl="0" marL="0" rtl="0" algn="ctr">
              <a:spcBef>
                <a:spcPts val="0"/>
              </a:spcBef>
              <a:spcAft>
                <a:spcPts val="0"/>
              </a:spcAft>
              <a:buNone/>
            </a:pPr>
            <a:r>
              <a:t/>
            </a:r>
            <a:endParaRPr sz="2200">
              <a:latin typeface="Helvetica Neue"/>
              <a:ea typeface="Helvetica Neue"/>
              <a:cs typeface="Helvetica Neue"/>
              <a:sym typeface="Helvetica Neue"/>
            </a:endParaRPr>
          </a:p>
        </p:txBody>
      </p:sp>
      <p:sp>
        <p:nvSpPr>
          <p:cNvPr id="189" name="Google Shape;189;p30"/>
          <p:cNvSpPr txBox="1"/>
          <p:nvPr/>
        </p:nvSpPr>
        <p:spPr>
          <a:xfrm>
            <a:off x="1576900" y="6595925"/>
            <a:ext cx="15547800" cy="2215200"/>
          </a:xfrm>
          <a:prstGeom prst="rect">
            <a:avLst/>
          </a:prstGeom>
          <a:solidFill>
            <a:srgbClr val="1A384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3600">
                <a:solidFill>
                  <a:schemeClr val="accent2"/>
                </a:solidFill>
                <a:latin typeface="Open Sans"/>
                <a:ea typeface="Open Sans"/>
                <a:cs typeface="Open Sans"/>
                <a:sym typeface="Open Sans"/>
              </a:rPr>
              <a:t>The next phase of Perseus will focus on gas consumption, opening up more product opportunities </a:t>
            </a:r>
            <a:endParaRPr b="1" sz="3600">
              <a:solidFill>
                <a:schemeClr val="accent2"/>
              </a:solidFill>
              <a:latin typeface="Open Sans"/>
              <a:ea typeface="Open Sans"/>
              <a:cs typeface="Open Sans"/>
              <a:sym typeface="Open Sans"/>
            </a:endParaRPr>
          </a:p>
          <a:p>
            <a:pPr indent="0" lvl="0" marL="0" rtl="0" algn="l">
              <a:lnSpc>
                <a:spcPct val="115000"/>
              </a:lnSpc>
              <a:spcBef>
                <a:spcPts val="0"/>
              </a:spcBef>
              <a:spcAft>
                <a:spcPts val="0"/>
              </a:spcAft>
              <a:buNone/>
            </a:pPr>
            <a:r>
              <a:rPr lang="en-GB" sz="2500">
                <a:solidFill>
                  <a:schemeClr val="lt1"/>
                </a:solidFill>
                <a:latin typeface="Open Sans"/>
                <a:ea typeface="Open Sans"/>
                <a:cs typeface="Open Sans"/>
                <a:sym typeface="Open Sans"/>
              </a:rPr>
              <a:t>Relevant to Retrofit Loans, Working Capital Loans, Impact-Linked Loans. Covering natural gas, LPG, biomass. Regulatory drivers are GHG Protocol, CSRD, SECR. </a:t>
            </a:r>
            <a:endParaRPr sz="25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5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500">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nvSpPr>
        <p:spPr>
          <a:xfrm>
            <a:off x="2" y="9989453"/>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v2025-04-23</a:t>
            </a:r>
            <a:endParaRPr sz="1200">
              <a:solidFill>
                <a:schemeClr val="dk2"/>
              </a:solidFill>
              <a:latin typeface="Open Sans"/>
              <a:ea typeface="Open Sans"/>
              <a:cs typeface="Open Sans"/>
              <a:sym typeface="Open Sans"/>
            </a:endParaRPr>
          </a:p>
        </p:txBody>
      </p:sp>
      <p:sp>
        <p:nvSpPr>
          <p:cNvPr id="195" name="Google Shape;195;p31"/>
          <p:cNvSpPr txBox="1"/>
          <p:nvPr/>
        </p:nvSpPr>
        <p:spPr>
          <a:xfrm>
            <a:off x="1075952" y="9989436"/>
            <a:ext cx="4761600" cy="270900"/>
          </a:xfrm>
          <a:prstGeom prst="rect">
            <a:avLst/>
          </a:prstGeom>
          <a:noFill/>
          <a:ln>
            <a:noFill/>
          </a:ln>
        </p:spPr>
        <p:txBody>
          <a:bodyPr anchorCtr="0" anchor="ctr" bIns="0" lIns="108000" spcFirstLastPara="1" rIns="54000" wrap="square" tIns="0">
            <a:noAutofit/>
          </a:bodyPr>
          <a:lstStyle/>
          <a:p>
            <a:pPr indent="0" lvl="0" marL="0" rtl="0" algn="l">
              <a:spcBef>
                <a:spcPts val="0"/>
              </a:spcBef>
              <a:spcAft>
                <a:spcPts val="0"/>
              </a:spcAft>
              <a:buNone/>
            </a:pPr>
            <a:r>
              <a:rPr lang="en-GB" sz="1200">
                <a:solidFill>
                  <a:schemeClr val="lt2"/>
                </a:solidFill>
              </a:rPr>
              <a:t>PRODUCT INNOVATION</a:t>
            </a:r>
            <a:endParaRPr b="0" sz="1200">
              <a:solidFill>
                <a:schemeClr val="lt2"/>
              </a:solidFill>
            </a:endParaRPr>
          </a:p>
        </p:txBody>
      </p:sp>
      <p:graphicFrame>
        <p:nvGraphicFramePr>
          <p:cNvPr id="196" name="Google Shape;196;p31"/>
          <p:cNvGraphicFramePr/>
          <p:nvPr/>
        </p:nvGraphicFramePr>
        <p:xfrm>
          <a:off x="888125" y="2530600"/>
          <a:ext cx="3000000" cy="3000000"/>
        </p:xfrm>
        <a:graphic>
          <a:graphicData uri="http://schemas.openxmlformats.org/drawingml/2006/table">
            <a:tbl>
              <a:tblPr>
                <a:noFill/>
                <a:tableStyleId>{61280427-2908-4809-935B-D53B50DBC5BA}</a:tableStyleId>
              </a:tblPr>
              <a:tblGrid>
                <a:gridCol w="2122250"/>
                <a:gridCol w="828950"/>
                <a:gridCol w="2784475"/>
                <a:gridCol w="2955625"/>
                <a:gridCol w="2823950"/>
                <a:gridCol w="2984900"/>
                <a:gridCol w="2180150"/>
              </a:tblGrid>
              <a:tr h="336075">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Product</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Priority</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Use Case</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Perseus Role</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Loan Mechanics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Benefit</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UK TAM (£M)</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84175">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Use of proceeds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1</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Where Perseus can slot into existing products (ie. asset-related)</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Automate access to reasonably assured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Help assign evidence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TBC</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84175">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Sustainability-Linked Loan (SLL)</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2</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General SME decarbonisation projects (e.g. energy-efficient machinery, solar panels)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Helps verify emissions reduction through smart meter and grid intensity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Interest rate reduction (e.g. 15 BIP) upon verified emissions reduction (e.g. 20%)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Lowers SME financing costs; enables verifiable impact for banks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1,600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48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Pay-for-Performance Retrofit Loan</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Retrofits for commercial buildings or facilities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MRV to assess pre- and post-retrofit emissions using half-hourly energy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Disbursements or interest rates tied to performance improvements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Mitigates performance risk; supports climate-linked building upgrades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480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4125">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Green Equipment Leasing</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Leasing EVs, solar kits, energy-efficient appliances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Verifies energy and emissions savings during usage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Variable lease rates based on verified usage and emissions reductions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Encourages uptake of sustainable assets; supports leasing market</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320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4125">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Carbon-Linked Working Capital Loan</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Finance tied to operational emissions improvements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Provides verified monthly or quarterly carbon reporting from energy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Interest rate or access tied to carbon performance trends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Aligns operational finance with sustainability outcomes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160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4125">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ESG Trade Finance (Scope 3-Aligned)</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Supplier finance for low-carbon supply chains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Tracks supplier emissions and verifies carbon data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Preferential terms for suppliers with low or improving emissions intensity</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Supports value chain decarbonisation; de-risks Scope 3 reporting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240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38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Impact-Linked Development Loan</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Outcome-based disbursement in blended or public finance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MRV emissions outcomes with audit-ready provenance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Capital unlocked when verified outcomes are met</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Supports policy-compliant impact finance and tax-linked incentives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80</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97" name="Google Shape;197;p31"/>
          <p:cNvSpPr txBox="1"/>
          <p:nvPr>
            <p:ph type="title"/>
          </p:nvPr>
        </p:nvSpPr>
        <p:spPr>
          <a:xfrm>
            <a:off x="0" y="679425"/>
            <a:ext cx="18288000" cy="495000"/>
          </a:xfrm>
          <a:prstGeom prst="rect">
            <a:avLst/>
          </a:prstGeom>
        </p:spPr>
        <p:txBody>
          <a:bodyPr anchorCtr="0" anchor="ctr" bIns="0" lIns="864000" spcFirstLastPara="1" rIns="2160000" wrap="square" tIns="0">
            <a:noAutofit/>
          </a:bodyPr>
          <a:lstStyle/>
          <a:p>
            <a:pPr indent="0" lvl="0" marL="0" rtl="0" algn="l">
              <a:spcBef>
                <a:spcPts val="0"/>
              </a:spcBef>
              <a:spcAft>
                <a:spcPts val="0"/>
              </a:spcAft>
              <a:buNone/>
            </a:pPr>
            <a:r>
              <a:rPr lang="en-GB" sz="3600">
                <a:solidFill>
                  <a:schemeClr val="dk2"/>
                </a:solidFill>
              </a:rPr>
              <a:t>Perseus will open up lending product opportunities that benefit lenders, SMEs, and carbon accounting providers </a:t>
            </a:r>
            <a:endParaRPr sz="3600">
              <a:solidFill>
                <a:schemeClr val="dk2"/>
              </a:solidFill>
            </a:endParaRPr>
          </a:p>
        </p:txBody>
      </p:sp>
      <p:sp>
        <p:nvSpPr>
          <p:cNvPr id="198" name="Google Shape;198;p31"/>
          <p:cNvSpPr txBox="1"/>
          <p:nvPr/>
        </p:nvSpPr>
        <p:spPr>
          <a:xfrm>
            <a:off x="585525" y="8656375"/>
            <a:ext cx="17101200" cy="91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1500">
                <a:latin typeface="Open Sans"/>
                <a:ea typeface="Open Sans"/>
                <a:cs typeface="Open Sans"/>
                <a:sym typeface="Open Sans"/>
              </a:rPr>
              <a:t>Perseus could </a:t>
            </a:r>
            <a:r>
              <a:rPr b="1" lang="en-GB" sz="1500">
                <a:latin typeface="Open Sans"/>
                <a:ea typeface="Open Sans"/>
                <a:cs typeface="Open Sans"/>
                <a:sym typeface="Open Sans"/>
              </a:rPr>
              <a:t>help make all lending green (ie. all loans are </a:t>
            </a:r>
            <a:r>
              <a:rPr b="1" lang="en-GB" sz="1500">
                <a:latin typeface="Open Sans"/>
                <a:ea typeface="Open Sans"/>
                <a:cs typeface="Open Sans"/>
                <a:sym typeface="Open Sans"/>
              </a:rPr>
              <a:t>measurable</a:t>
            </a:r>
            <a:r>
              <a:rPr b="1" lang="en-GB" sz="1500">
                <a:latin typeface="Open Sans"/>
                <a:ea typeface="Open Sans"/>
                <a:cs typeface="Open Sans"/>
                <a:sym typeface="Open Sans"/>
              </a:rPr>
              <a:t>, and have personalised recommendations for interventions)</a:t>
            </a:r>
            <a:endParaRPr b="1" sz="1500">
              <a:latin typeface="Open Sans"/>
              <a:ea typeface="Open Sans"/>
              <a:cs typeface="Open Sans"/>
              <a:sym typeface="Open Sans"/>
            </a:endParaRPr>
          </a:p>
          <a:p>
            <a:pPr indent="0" lvl="0" marL="0" rtl="0" algn="ctr">
              <a:lnSpc>
                <a:spcPct val="115000"/>
              </a:lnSpc>
              <a:spcBef>
                <a:spcPts val="0"/>
              </a:spcBef>
              <a:spcAft>
                <a:spcPts val="0"/>
              </a:spcAft>
              <a:buNone/>
            </a:pPr>
            <a:r>
              <a:t/>
            </a:r>
            <a:endParaRPr b="1" sz="1500">
              <a:latin typeface="Open Sans"/>
              <a:ea typeface="Open Sans"/>
              <a:cs typeface="Open Sans"/>
              <a:sym typeface="Open Sans"/>
            </a:endParaRPr>
          </a:p>
          <a:p>
            <a:pPr indent="0" lvl="0" marL="0" rtl="0" algn="ctr">
              <a:lnSpc>
                <a:spcPct val="115000"/>
              </a:lnSpc>
              <a:spcBef>
                <a:spcPts val="0"/>
              </a:spcBef>
              <a:spcAft>
                <a:spcPts val="0"/>
              </a:spcAft>
              <a:buNone/>
            </a:pPr>
            <a:r>
              <a:rPr lang="en-GB" sz="1300">
                <a:latin typeface="Open Sans"/>
                <a:ea typeface="Open Sans"/>
                <a:cs typeface="Open Sans"/>
                <a:sym typeface="Open Sans"/>
              </a:rPr>
              <a:t>** </a:t>
            </a:r>
            <a:r>
              <a:rPr b="1" lang="en-GB" sz="1300">
                <a:latin typeface="Open Sans"/>
                <a:ea typeface="Open Sans"/>
                <a:cs typeface="Open Sans"/>
                <a:sym typeface="Open Sans"/>
              </a:rPr>
              <a:t>estimates</a:t>
            </a:r>
            <a:r>
              <a:rPr lang="en-GB" sz="1300">
                <a:latin typeface="Open Sans"/>
                <a:ea typeface="Open Sans"/>
                <a:cs typeface="Open Sans"/>
                <a:sym typeface="Open Sans"/>
              </a:rPr>
              <a:t> for the purposes of discussion only, derived from BBB, UKF, DESNZ and related sources</a:t>
            </a:r>
            <a:endParaRPr sz="1300">
              <a:latin typeface="Open Sans"/>
              <a:ea typeface="Open Sans"/>
              <a:cs typeface="Open Sans"/>
              <a:sym typeface="Open Sans"/>
            </a:endParaRPr>
          </a:p>
        </p:txBody>
      </p:sp>
      <p:sp>
        <p:nvSpPr>
          <p:cNvPr id="199" name="Google Shape;199;p31"/>
          <p:cNvSpPr/>
          <p:nvPr/>
        </p:nvSpPr>
        <p:spPr>
          <a:xfrm>
            <a:off x="51136" y="2941350"/>
            <a:ext cx="837000" cy="538200"/>
          </a:xfrm>
          <a:prstGeom prst="rightArrow">
            <a:avLst>
              <a:gd fmla="val 50000" name="adj1"/>
              <a:gd fmla="val 50000" name="adj2"/>
            </a:avLst>
          </a:prstGeom>
          <a:solidFill>
            <a:schemeClr val="accent5"/>
          </a:solidFill>
          <a:ln cap="flat" cmpd="sng" w="19050">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GB" sz="1100">
                <a:latin typeface="Open Sans"/>
                <a:ea typeface="Open Sans"/>
                <a:cs typeface="Open Sans"/>
                <a:sym typeface="Open Sans"/>
              </a:rPr>
              <a:t>agreed</a:t>
            </a:r>
            <a:endParaRPr sz="1100">
              <a:latin typeface="Open Sans"/>
              <a:ea typeface="Open Sans"/>
              <a:cs typeface="Open Sans"/>
              <a:sym typeface="Open Sans"/>
            </a:endParaRPr>
          </a:p>
        </p:txBody>
      </p:sp>
      <p:sp>
        <p:nvSpPr>
          <p:cNvPr id="200" name="Google Shape;200;p31"/>
          <p:cNvSpPr/>
          <p:nvPr/>
        </p:nvSpPr>
        <p:spPr>
          <a:xfrm>
            <a:off x="51136" y="3760600"/>
            <a:ext cx="837000" cy="538200"/>
          </a:xfrm>
          <a:prstGeom prst="rightArrow">
            <a:avLst>
              <a:gd fmla="val 50000" name="adj1"/>
              <a:gd fmla="val 50000" name="adj2"/>
            </a:avLst>
          </a:prstGeom>
          <a:solidFill>
            <a:schemeClr val="accent5"/>
          </a:solidFill>
          <a:ln cap="flat" cmpd="sng" w="19050">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GB" sz="1100">
                <a:latin typeface="Open Sans"/>
                <a:ea typeface="Open Sans"/>
                <a:cs typeface="Open Sans"/>
                <a:sym typeface="Open Sans"/>
              </a:rPr>
              <a:t>agreed</a:t>
            </a:r>
            <a:endParaRPr sz="1100">
              <a:latin typeface="Open Sans"/>
              <a:ea typeface="Open Sans"/>
              <a:cs typeface="Open Sans"/>
              <a:sym typeface="Open Sans"/>
            </a:endParaRPr>
          </a:p>
        </p:txBody>
      </p:sp>
      <p:sp>
        <p:nvSpPr>
          <p:cNvPr id="201" name="Google Shape;201;p31"/>
          <p:cNvSpPr/>
          <p:nvPr/>
        </p:nvSpPr>
        <p:spPr>
          <a:xfrm>
            <a:off x="15162200" y="1055475"/>
            <a:ext cx="2902500" cy="2922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800">
                <a:latin typeface="Open Sans"/>
                <a:ea typeface="Open Sans"/>
                <a:cs typeface="Open Sans"/>
                <a:sym typeface="Open Sans"/>
              </a:rPr>
              <a:t>More detailed version of slide 7- delete if not needed</a:t>
            </a:r>
            <a:endParaRPr sz="28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nvSpPr>
        <p:spPr>
          <a:xfrm>
            <a:off x="127" y="9989453"/>
            <a:ext cx="1076100" cy="270900"/>
          </a:xfrm>
          <a:prstGeom prst="rect">
            <a:avLst/>
          </a:prstGeom>
          <a:noFill/>
          <a:ln>
            <a:noFill/>
          </a:ln>
        </p:spPr>
        <p:txBody>
          <a:bodyPr anchorCtr="0" anchor="ctr" bIns="0" lIns="0" spcFirstLastPara="1" rIns="54000" wrap="square" tIns="0">
            <a:noAutofit/>
          </a:bodyPr>
          <a:lstStyle/>
          <a:p>
            <a:pPr indent="0" lvl="0" marL="0" rtl="0" algn="ctr">
              <a:spcBef>
                <a:spcPts val="0"/>
              </a:spcBef>
              <a:spcAft>
                <a:spcPts val="0"/>
              </a:spcAft>
              <a:buNone/>
            </a:pPr>
            <a:r>
              <a:rPr b="1" lang="en-GB" sz="1200">
                <a:solidFill>
                  <a:schemeClr val="dk2"/>
                </a:solidFill>
                <a:latin typeface="Open Sans"/>
                <a:ea typeface="Open Sans"/>
                <a:cs typeface="Open Sans"/>
                <a:sym typeface="Open Sans"/>
              </a:rPr>
              <a:t> </a:t>
            </a:r>
            <a:r>
              <a:rPr lang="en-GB" sz="1200">
                <a:solidFill>
                  <a:schemeClr val="dk2"/>
                </a:solidFill>
                <a:latin typeface="Open Sans"/>
                <a:ea typeface="Open Sans"/>
                <a:cs typeface="Open Sans"/>
                <a:sym typeface="Open Sans"/>
              </a:rPr>
              <a:t>v2025-04-23</a:t>
            </a:r>
            <a:endParaRPr sz="1200">
              <a:solidFill>
                <a:schemeClr val="dk2"/>
              </a:solidFill>
              <a:latin typeface="Open Sans"/>
              <a:ea typeface="Open Sans"/>
              <a:cs typeface="Open Sans"/>
              <a:sym typeface="Open Sans"/>
            </a:endParaRPr>
          </a:p>
        </p:txBody>
      </p:sp>
      <p:sp>
        <p:nvSpPr>
          <p:cNvPr id="207" name="Google Shape;207;p32"/>
          <p:cNvSpPr txBox="1"/>
          <p:nvPr/>
        </p:nvSpPr>
        <p:spPr>
          <a:xfrm>
            <a:off x="1076077" y="9989436"/>
            <a:ext cx="4761600" cy="270900"/>
          </a:xfrm>
          <a:prstGeom prst="rect">
            <a:avLst/>
          </a:prstGeom>
          <a:noFill/>
          <a:ln>
            <a:noFill/>
          </a:ln>
        </p:spPr>
        <p:txBody>
          <a:bodyPr anchorCtr="0" anchor="ctr" bIns="0" lIns="108000" spcFirstLastPara="1" rIns="54000" wrap="square" tIns="0">
            <a:noAutofit/>
          </a:bodyPr>
          <a:lstStyle/>
          <a:p>
            <a:pPr indent="0" lvl="0" marL="0" rtl="0" algn="l">
              <a:spcBef>
                <a:spcPts val="0"/>
              </a:spcBef>
              <a:spcAft>
                <a:spcPts val="0"/>
              </a:spcAft>
              <a:buNone/>
            </a:pPr>
            <a:r>
              <a:rPr lang="en-GB" sz="1200">
                <a:solidFill>
                  <a:schemeClr val="lt2"/>
                </a:solidFill>
              </a:rPr>
              <a:t>PRODUCT INNOVATION</a:t>
            </a:r>
            <a:endParaRPr b="0" sz="1200">
              <a:solidFill>
                <a:schemeClr val="lt2"/>
              </a:solidFill>
            </a:endParaRPr>
          </a:p>
        </p:txBody>
      </p:sp>
      <p:graphicFrame>
        <p:nvGraphicFramePr>
          <p:cNvPr id="208" name="Google Shape;208;p32"/>
          <p:cNvGraphicFramePr/>
          <p:nvPr/>
        </p:nvGraphicFramePr>
        <p:xfrm>
          <a:off x="888175" y="2910900"/>
          <a:ext cx="3000000" cy="3000000"/>
        </p:xfrm>
        <a:graphic>
          <a:graphicData uri="http://schemas.openxmlformats.org/drawingml/2006/table">
            <a:tbl>
              <a:tblPr>
                <a:noFill/>
                <a:tableStyleId>{61280427-2908-4809-935B-D53B50DBC5BA}</a:tableStyleId>
              </a:tblPr>
              <a:tblGrid>
                <a:gridCol w="2566650"/>
                <a:gridCol w="786325"/>
                <a:gridCol w="3821825"/>
                <a:gridCol w="3552175"/>
                <a:gridCol w="1836000"/>
                <a:gridCol w="4369500"/>
              </a:tblGrid>
              <a:tr h="32430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Data Type</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Priority</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Relevance to Products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GHG Scope(s)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Regulatory Drivers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Integration Source(s)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35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Gas Consumption (Natural Gas, LPG, Biomass)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High</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Retrofit Loans, Working Capital Loans, Impact-Linked Loans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Scope 1</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GHG Protocol, CSRD, SECR</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Smart Gas Meters, Utility APIs, Building Management Systems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50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Fuel Use &amp; Vehicle Telematics</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High</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Equipment Leasing, Trade Finance, Working Capital Loans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Scope 1, Scope 3</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GHG Protocol, SBTi, CSRD</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Fuel Cards, Telematics Platforms, DVLA</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50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Business Premises Metadata</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High</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Retrofit Loans, Property-Linked Finance</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Supports Scopes 1 &amp; 2 baselining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ESOS, EPC, Local Retrofit Standards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EPC Register, Ordnance Survey, Land Registry</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50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Tariff and Billing Data</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High</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All Perseus-Linked Loans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Supports Scope 2 financial calculations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PCAF, SECR, CSRD</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Energy Suppliers, Aggregators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877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Procurement &amp; Supplier Data</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Medium</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Trade Finance, Working Capital Loans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Scope 3 (Category 1)</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GHG Protocol, Scope 3 Standards, CSRD</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Accounting Platforms (e.g. Xero, Sage), Procurement Systems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50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Product/Service Carbon Intensity</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Medium</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Impact-Linked Loans, ESG Reporting</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Scope 3 (Category 11: Use of Sold Products)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GHG Protocol Product Standard, PCAF</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LCA Databases, Carbon Accounting Providers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50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Staff/Travel Activity</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Medium</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Working Capital Loans, ESG Reporting Services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Scope 3 (Categories 6 &amp; 7)</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GHG Protocol, CSRD</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HR Systems, Expense Reporting, Travel Platforms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25050">
                <a:tc>
                  <a:txBody>
                    <a:bodyPr/>
                    <a:lstStyle/>
                    <a:p>
                      <a:pPr indent="0" lvl="0" marL="0" rtl="0" algn="l">
                        <a:lnSpc>
                          <a:spcPct val="115000"/>
                        </a:lnSpc>
                        <a:spcBef>
                          <a:spcPts val="0"/>
                        </a:spcBef>
                        <a:spcAft>
                          <a:spcPts val="0"/>
                        </a:spcAft>
                        <a:buNone/>
                      </a:pPr>
                      <a:r>
                        <a:rPr b="1" lang="en-GB">
                          <a:latin typeface="Open Sans"/>
                          <a:ea typeface="Open Sans"/>
                          <a:cs typeface="Open Sans"/>
                          <a:sym typeface="Open Sans"/>
                        </a:rPr>
                        <a:t>Waste Generation &amp; Water Use</a:t>
                      </a:r>
                      <a:endParaRPr b="1">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Medium</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Retrofit Loans, ESG Compliance Tools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Scope 3 (Category 5)</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ESOS, SECR, CSRD</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latin typeface="Open Sans"/>
                          <a:ea typeface="Open Sans"/>
                          <a:cs typeface="Open Sans"/>
                          <a:sym typeface="Open Sans"/>
                        </a:rPr>
                        <a:t>Utilities, Waste Management Firms</a:t>
                      </a:r>
                      <a:endParaRPr>
                        <a:latin typeface="Open Sans"/>
                        <a:ea typeface="Open Sans"/>
                        <a:cs typeface="Open Sans"/>
                        <a:sym typeface="Open Sans"/>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09" name="Google Shape;209;p32"/>
          <p:cNvSpPr txBox="1"/>
          <p:nvPr>
            <p:ph type="title"/>
          </p:nvPr>
        </p:nvSpPr>
        <p:spPr>
          <a:xfrm>
            <a:off x="0" y="699725"/>
            <a:ext cx="18288000" cy="495000"/>
          </a:xfrm>
          <a:prstGeom prst="rect">
            <a:avLst/>
          </a:prstGeom>
        </p:spPr>
        <p:txBody>
          <a:bodyPr anchorCtr="0" anchor="ctr" bIns="0" lIns="864000" spcFirstLastPara="1" rIns="2160000" wrap="square" tIns="0">
            <a:noAutofit/>
          </a:bodyPr>
          <a:lstStyle/>
          <a:p>
            <a:pPr indent="0" lvl="0" marL="0" rtl="0" algn="l">
              <a:spcBef>
                <a:spcPts val="0"/>
              </a:spcBef>
              <a:spcAft>
                <a:spcPts val="0"/>
              </a:spcAft>
              <a:buNone/>
            </a:pPr>
            <a:r>
              <a:rPr lang="en-GB" sz="3600">
                <a:solidFill>
                  <a:schemeClr val="dk2"/>
                </a:solidFill>
              </a:rPr>
              <a:t>Moving beyond electricity will open up more lending product</a:t>
            </a:r>
            <a:r>
              <a:rPr lang="en-GB" sz="3600">
                <a:solidFill>
                  <a:schemeClr val="dk2"/>
                </a:solidFill>
              </a:rPr>
              <a:t> opportunities</a:t>
            </a:r>
            <a:endParaRPr sz="3600"/>
          </a:p>
        </p:txBody>
      </p:sp>
      <p:sp>
        <p:nvSpPr>
          <p:cNvPr id="210" name="Google Shape;210;p32"/>
          <p:cNvSpPr txBox="1"/>
          <p:nvPr/>
        </p:nvSpPr>
        <p:spPr>
          <a:xfrm>
            <a:off x="430975" y="7851800"/>
            <a:ext cx="166803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1600"/>
          </a:p>
        </p:txBody>
      </p:sp>
      <p:sp>
        <p:nvSpPr>
          <p:cNvPr id="211" name="Google Shape;211;p32"/>
          <p:cNvSpPr/>
          <p:nvPr/>
        </p:nvSpPr>
        <p:spPr>
          <a:xfrm>
            <a:off x="29936" y="3235200"/>
            <a:ext cx="837000" cy="538200"/>
          </a:xfrm>
          <a:prstGeom prst="rightArrow">
            <a:avLst>
              <a:gd fmla="val 50000" name="adj1"/>
              <a:gd fmla="val 50000" name="adj2"/>
            </a:avLst>
          </a:prstGeom>
          <a:solidFill>
            <a:schemeClr val="accent5"/>
          </a:solidFill>
          <a:ln cap="flat" cmpd="sng" w="19050">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GB" sz="1100">
                <a:latin typeface="Open Sans"/>
                <a:ea typeface="Open Sans"/>
                <a:cs typeface="Open Sans"/>
                <a:sym typeface="Open Sans"/>
              </a:rPr>
              <a:t>agreed</a:t>
            </a:r>
            <a:endParaRPr sz="1100">
              <a:latin typeface="Open Sans"/>
              <a:ea typeface="Open Sans"/>
              <a:cs typeface="Open Sans"/>
              <a:sym typeface="Open Sans"/>
            </a:endParaRPr>
          </a:p>
        </p:txBody>
      </p:sp>
      <p:sp>
        <p:nvSpPr>
          <p:cNvPr id="212" name="Google Shape;212;p32"/>
          <p:cNvSpPr/>
          <p:nvPr/>
        </p:nvSpPr>
        <p:spPr>
          <a:xfrm>
            <a:off x="15162200" y="1055475"/>
            <a:ext cx="2902500" cy="2922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800">
                <a:latin typeface="Open Sans"/>
                <a:ea typeface="Open Sans"/>
                <a:cs typeface="Open Sans"/>
                <a:sym typeface="Open Sans"/>
              </a:rPr>
              <a:t>More detailed version of slide 7- delete if not needed</a:t>
            </a:r>
            <a:endParaRPr sz="28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cebreaker One">
  <a:themeElements>
    <a:clrScheme name="Office">
      <a:dk1>
        <a:srgbClr val="0D1C22"/>
      </a:dk1>
      <a:lt1>
        <a:srgbClr val="FFFFFF"/>
      </a:lt1>
      <a:dk2>
        <a:srgbClr val="1A3844"/>
      </a:dk2>
      <a:lt2>
        <a:srgbClr val="ECF0F1"/>
      </a:lt2>
      <a:accent1>
        <a:srgbClr val="FFEC00"/>
      </a:accent1>
      <a:accent2>
        <a:srgbClr val="FF4D11"/>
      </a:accent2>
      <a:accent3>
        <a:srgbClr val="5A7084"/>
      </a:accent3>
      <a:accent4>
        <a:srgbClr val="C8D4DE"/>
      </a:accent4>
      <a:accent5>
        <a:srgbClr val="8BC34A"/>
      </a:accent5>
      <a:accent6>
        <a:srgbClr val="4CAF50"/>
      </a:accent6>
      <a:hlink>
        <a:srgbClr val="1565C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